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86" r:id="rId3"/>
    <p:sldId id="262" r:id="rId4"/>
    <p:sldId id="258" r:id="rId5"/>
    <p:sldId id="280" r:id="rId6"/>
    <p:sldId id="260" r:id="rId7"/>
    <p:sldId id="287" r:id="rId8"/>
    <p:sldId id="281" r:id="rId9"/>
    <p:sldId id="265" r:id="rId10"/>
    <p:sldId id="266" r:id="rId11"/>
    <p:sldId id="288" r:id="rId12"/>
    <p:sldId id="269" r:id="rId13"/>
    <p:sldId id="290" r:id="rId14"/>
    <p:sldId id="271" r:id="rId15"/>
    <p:sldId id="291" r:id="rId16"/>
    <p:sldId id="292" r:id="rId17"/>
    <p:sldId id="293" r:id="rId18"/>
    <p:sldId id="294" r:id="rId19"/>
    <p:sldId id="295" r:id="rId20"/>
    <p:sldId id="282" r:id="rId21"/>
  </p:sldIdLst>
  <p:sldSz cx="9144000" cy="5143500" type="screen16x9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46" userDrawn="1">
          <p15:clr>
            <a:srgbClr val="A4A3A4"/>
          </p15:clr>
        </p15:guide>
        <p15:guide id="2" orient="horz" pos="1212" userDrawn="1">
          <p15:clr>
            <a:srgbClr val="A4A3A4"/>
          </p15:clr>
        </p15:guide>
        <p15:guide id="3" pos="34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Туркова Кристина Николаевна" initials="ТКН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7271"/>
    <a:srgbClr val="456176"/>
    <a:srgbClr val="013525"/>
    <a:srgbClr val="EBE9E9"/>
    <a:srgbClr val="004D40"/>
    <a:srgbClr val="B513B9"/>
    <a:srgbClr val="D416D9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118" autoAdjust="0"/>
  </p:normalViewPr>
  <p:slideViewPr>
    <p:cSldViewPr>
      <p:cViewPr>
        <p:scale>
          <a:sx n="140" d="100"/>
          <a:sy n="140" d="100"/>
        </p:scale>
        <p:origin x="-984" y="-210"/>
      </p:cViewPr>
      <p:guideLst>
        <p:guide orient="horz" pos="2164"/>
        <p:guide orient="horz" pos="519"/>
        <p:guide pos="329"/>
        <p:guide pos="54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567394949545194E-2"/>
          <c:y val="8.3402985074626859E-2"/>
          <c:w val="0.93505747901222291"/>
          <c:h val="0.8331940298507463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BE9E9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8CD-B54D-BF08-935BCD5D0E26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8CD-B54D-BF08-935BCD5D0E26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58CD-B54D-BF08-935BCD5D0E26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8CD-B54D-BF08-935BCD5D0E26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58CD-B54D-BF08-935BCD5D0E26}"/>
              </c:ext>
            </c:extLst>
          </c:dPt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1">
                  <c:v>10.9</c:v>
                </c:pt>
                <c:pt idx="2">
                  <c:v>11.5</c:v>
                </c:pt>
                <c:pt idx="3">
                  <c:v>12.9</c:v>
                </c:pt>
                <c:pt idx="4">
                  <c:v>12.9</c:v>
                </c:pt>
                <c:pt idx="5">
                  <c:v>23.2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CD-B54D-BF08-935BCD5D0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55710848"/>
        <c:axId val="134647168"/>
      </c:barChart>
      <c:valAx>
        <c:axId val="134647168"/>
        <c:scaling>
          <c:orientation val="minMax"/>
        </c:scaling>
        <c:delete val="1"/>
        <c:axPos val="b"/>
        <c:majorGridlines>
          <c:spPr>
            <a:ln w="1270">
              <a:solidFill>
                <a:schemeClr val="tx1">
                  <a:tint val="75000"/>
                  <a:shade val="95000"/>
                  <a:satMod val="105000"/>
                  <a:alpha val="13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55710848"/>
        <c:crosses val="autoZero"/>
        <c:crossBetween val="between"/>
      </c:valAx>
      <c:catAx>
        <c:axId val="5571084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34647168"/>
        <c:crosses val="autoZero"/>
        <c:auto val="1"/>
        <c:lblAlgn val="ctr"/>
        <c:lblOffset val="100"/>
        <c:noMultiLvlLbl val="0"/>
      </c:catAx>
      <c:spPr>
        <a:ln w="19050"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BE9E9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27A-0C48-A78C-51FF48CE272F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27A-0C48-A78C-51FF48CE272F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398</c:v>
                </c:pt>
                <c:pt idx="1">
                  <c:v>589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27A-0C48-A78C-51FF48CE2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57742464"/>
        <c:axId val="57671040"/>
      </c:barChart>
      <c:valAx>
        <c:axId val="57671040"/>
        <c:scaling>
          <c:orientation val="minMax"/>
        </c:scaling>
        <c:delete val="1"/>
        <c:axPos val="b"/>
        <c:majorGridlines>
          <c:spPr>
            <a:ln w="1270">
              <a:solidFill>
                <a:schemeClr val="tx1">
                  <a:tint val="75000"/>
                  <a:shade val="95000"/>
                  <a:satMod val="105000"/>
                  <a:alpha val="13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57742464"/>
        <c:crosses val="autoZero"/>
        <c:crossBetween val="between"/>
      </c:valAx>
      <c:catAx>
        <c:axId val="5774246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57671040"/>
        <c:crosses val="autoZero"/>
        <c:auto val="1"/>
        <c:lblAlgn val="ctr"/>
        <c:lblOffset val="100"/>
        <c:noMultiLvlLbl val="0"/>
      </c:catAx>
      <c:spPr>
        <a:ln w="19050"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8.3402985074626859E-2"/>
          <c:w val="1"/>
          <c:h val="0.8331940298507463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BE9E9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8CD-B54D-BF08-935BCD5D0E26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8CD-B54D-BF08-935BCD5D0E26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58CD-B54D-BF08-935BCD5D0E26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8CD-B54D-BF08-935BCD5D0E26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58CD-B54D-BF08-935BCD5D0E26}"/>
              </c:ext>
            </c:extLst>
          </c:dPt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</c:v>
                </c:pt>
                <c:pt idx="1">
                  <c:v>37</c:v>
                </c:pt>
                <c:pt idx="2">
                  <c:v>37</c:v>
                </c:pt>
                <c:pt idx="3">
                  <c:v>41</c:v>
                </c:pt>
                <c:pt idx="4">
                  <c:v>54</c:v>
                </c:pt>
                <c:pt idx="5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CD-B54D-BF08-935BCD5D0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57844096"/>
        <c:axId val="57838208"/>
      </c:barChart>
      <c:valAx>
        <c:axId val="57838208"/>
        <c:scaling>
          <c:orientation val="minMax"/>
        </c:scaling>
        <c:delete val="1"/>
        <c:axPos val="b"/>
        <c:majorGridlines>
          <c:spPr>
            <a:ln w="1270">
              <a:solidFill>
                <a:schemeClr val="tx1">
                  <a:tint val="75000"/>
                  <a:shade val="95000"/>
                  <a:satMod val="105000"/>
                  <a:alpha val="13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57844096"/>
        <c:crosses val="autoZero"/>
        <c:crossBetween val="between"/>
      </c:valAx>
      <c:catAx>
        <c:axId val="57844096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57838208"/>
        <c:crosses val="autoZero"/>
        <c:auto val="1"/>
        <c:lblAlgn val="ctr"/>
        <c:lblOffset val="100"/>
        <c:noMultiLvlLbl val="0"/>
      </c:catAx>
      <c:spPr>
        <a:ln w="19050"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</c:v>
                </c:pt>
                <c:pt idx="1">
                  <c:v>855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</c:dPt>
          <c:dPt>
            <c:idx val="2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рк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9" y="1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983FDC23-1273-49AF-98B5-0CE2EE468122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516040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9" y="9516040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44B72371-9E16-40D3-9274-11510BFC1F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32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490D25EB-EA99-4FBF-B286-44BEFA2536FC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6040"/>
            <a:ext cx="2984870" cy="50093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57A958FC-5C2F-44F9-880A-2AD8D7C28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15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958FC-5C2F-44F9-880A-2AD8D7C289B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050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958FC-5C2F-44F9-880A-2AD8D7C289B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774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958FC-5C2F-44F9-880A-2AD8D7C289B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863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chart" Target="../charts/chart3.xml"/><Relationship Id="rId12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11" Type="http://schemas.openxmlformats.org/officeDocument/2006/relationships/image" Target="../media/image56.png"/><Relationship Id="rId5" Type="http://schemas.openxmlformats.org/officeDocument/2006/relationships/image" Target="../media/image52.jp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jpg"/><Relationship Id="rId7" Type="http://schemas.microsoft.com/office/2007/relationships/hdphoto" Target="../media/hdphoto5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microsoft.com/office/2007/relationships/hdphoto" Target="../media/hdphoto4.wdp"/><Relationship Id="rId10" Type="http://schemas.openxmlformats.org/officeDocument/2006/relationships/image" Target="../media/image81.jpeg"/><Relationship Id="rId4" Type="http://schemas.openxmlformats.org/officeDocument/2006/relationships/image" Target="../media/image78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3.wdp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chart" Target="../charts/chart1.xml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641902" y="247749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Республика</a:t>
            </a:r>
          </a:p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Коми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3"/>
          <a:stretch/>
        </p:blipFill>
        <p:spPr bwMode="auto">
          <a:xfrm>
            <a:off x="6984000" y="-1"/>
            <a:ext cx="1079500" cy="8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1"/>
          <a:stretch/>
        </p:blipFill>
        <p:spPr bwMode="auto">
          <a:xfrm>
            <a:off x="2152340" y="500"/>
            <a:ext cx="1079500" cy="82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ый треугольник 5"/>
          <p:cNvSpPr/>
          <p:nvPr/>
        </p:nvSpPr>
        <p:spPr>
          <a:xfrm>
            <a:off x="2565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ый треугольник 26"/>
          <p:cNvSpPr/>
          <p:nvPr/>
        </p:nvSpPr>
        <p:spPr>
          <a:xfrm>
            <a:off x="1075939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ый треугольник 27"/>
          <p:cNvSpPr/>
          <p:nvPr/>
        </p:nvSpPr>
        <p:spPr>
          <a:xfrm>
            <a:off x="4315939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ый треугольник 28"/>
          <p:cNvSpPr/>
          <p:nvPr/>
        </p:nvSpPr>
        <p:spPr>
          <a:xfrm>
            <a:off x="3235939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ый треугольник 30"/>
          <p:cNvSpPr/>
          <p:nvPr/>
        </p:nvSpPr>
        <p:spPr>
          <a:xfrm>
            <a:off x="2155939" y="405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ый треугольник 31"/>
          <p:cNvSpPr/>
          <p:nvPr/>
        </p:nvSpPr>
        <p:spPr>
          <a:xfrm>
            <a:off x="-1535" y="298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ый треугольник 32"/>
          <p:cNvSpPr/>
          <p:nvPr/>
        </p:nvSpPr>
        <p:spPr>
          <a:xfrm>
            <a:off x="1075937" y="297044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>
            <a:off x="2155939" y="297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ый треугольник 35"/>
          <p:cNvSpPr/>
          <p:nvPr/>
        </p:nvSpPr>
        <p:spPr>
          <a:xfrm>
            <a:off x="3235939" y="298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ый треугольник 36"/>
          <p:cNvSpPr/>
          <p:nvPr/>
        </p:nvSpPr>
        <p:spPr>
          <a:xfrm rot="10800000">
            <a:off x="-4062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ый треугольник 37"/>
          <p:cNvSpPr/>
          <p:nvPr/>
        </p:nvSpPr>
        <p:spPr>
          <a:xfrm>
            <a:off x="-4063" y="189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ый треугольник 38"/>
          <p:cNvSpPr/>
          <p:nvPr/>
        </p:nvSpPr>
        <p:spPr>
          <a:xfrm>
            <a:off x="-4063" y="82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ый треугольник 39"/>
          <p:cNvSpPr/>
          <p:nvPr/>
        </p:nvSpPr>
        <p:spPr>
          <a:xfrm>
            <a:off x="6984000" y="81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ый треугольник 40"/>
          <p:cNvSpPr/>
          <p:nvPr/>
        </p:nvSpPr>
        <p:spPr>
          <a:xfrm>
            <a:off x="8064000" y="405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ый треугольник 41"/>
          <p:cNvSpPr/>
          <p:nvPr/>
        </p:nvSpPr>
        <p:spPr>
          <a:xfrm>
            <a:off x="6984000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ый треугольник 42"/>
          <p:cNvSpPr/>
          <p:nvPr/>
        </p:nvSpPr>
        <p:spPr>
          <a:xfrm>
            <a:off x="6984000" y="297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ый треугольник 43"/>
          <p:cNvSpPr/>
          <p:nvPr/>
        </p:nvSpPr>
        <p:spPr>
          <a:xfrm>
            <a:off x="8064000" y="81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043608" y="2067694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</a:p>
          <a:p>
            <a:r>
              <a:rPr lang="ru-RU" sz="20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20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«Печора»</a:t>
            </a:r>
            <a:endParaRPr lang="ru-RU" sz="1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710775" y="3244052"/>
            <a:ext cx="1485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портал</a:t>
            </a:r>
          </a:p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Республики Коми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http://invest-dev.rkomi.ru/system/attachments/uploads/000/061/615/original/logo_invest_shad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76" y="3272371"/>
            <a:ext cx="266799" cy="2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60214" y="3704133"/>
            <a:ext cx="1589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Администрация </a:t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«Печора»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50" y="3292625"/>
            <a:ext cx="230174" cy="28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780135" y="3219822"/>
            <a:ext cx="16163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Министерство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экономического 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развития и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промышленности Республики 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Коми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9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9" y="312740"/>
            <a:ext cx="158057" cy="18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R-Code Genera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2277"/>
            <a:ext cx="747248" cy="74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7" y="2067694"/>
            <a:ext cx="4749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4" y="3704133"/>
            <a:ext cx="217410" cy="32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00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8CEB8F1E-5CDB-FA45-948A-F58B93029F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431" y="4820674"/>
            <a:ext cx="198000" cy="19800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6E6F6B88-C14B-E641-BE0F-73A05070B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76" y="4498339"/>
            <a:ext cx="218915" cy="218915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DC395BFC-9524-BA4D-AA88-EBB550113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52" y="4200041"/>
            <a:ext cx="221315" cy="221315"/>
          </a:xfrm>
          <a:prstGeom prst="rect">
            <a:avLst/>
          </a:prstGeom>
        </p:spPr>
      </p:pic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1" y="411510"/>
            <a:ext cx="57782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Хозяйствующие субъекты на территории района</a:t>
            </a:r>
          </a:p>
          <a:p>
            <a:r>
              <a:rPr lang="ru-RU" sz="1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 СОСТОЯНИЮ НА </a:t>
            </a:r>
            <a:r>
              <a:rPr lang="ru-RU" sz="1200" b="1" dirty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01.01.2024 </a:t>
            </a:r>
            <a:r>
              <a:rPr lang="ru-RU" sz="1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788024" y="0"/>
            <a:ext cx="4579620" cy="5144400"/>
            <a:chOff x="4572000" y="0"/>
            <a:chExt cx="4579620" cy="51444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061907" y="1803"/>
              <a:ext cx="4089713" cy="5142597"/>
            </a:xfrm>
            <a:custGeom>
              <a:avLst/>
              <a:gdLst>
                <a:gd name="connsiteX0" fmla="*/ 0 w 4572000"/>
                <a:gd name="connsiteY0" fmla="*/ 0 h 5134077"/>
                <a:gd name="connsiteX1" fmla="*/ 4572000 w 4572000"/>
                <a:gd name="connsiteY1" fmla="*/ 0 h 5134077"/>
                <a:gd name="connsiteX2" fmla="*/ 4572000 w 4572000"/>
                <a:gd name="connsiteY2" fmla="*/ 5134077 h 5134077"/>
                <a:gd name="connsiteX3" fmla="*/ 0 w 4572000"/>
                <a:gd name="connsiteY3" fmla="*/ 5134077 h 5134077"/>
                <a:gd name="connsiteX4" fmla="*/ 0 w 4572000"/>
                <a:gd name="connsiteY4" fmla="*/ 0 h 5134077"/>
                <a:gd name="connsiteX0" fmla="*/ 2356834 w 4572000"/>
                <a:gd name="connsiteY0" fmla="*/ 0 h 5134077"/>
                <a:gd name="connsiteX1" fmla="*/ 4572000 w 4572000"/>
                <a:gd name="connsiteY1" fmla="*/ 0 h 5134077"/>
                <a:gd name="connsiteX2" fmla="*/ 4572000 w 4572000"/>
                <a:gd name="connsiteY2" fmla="*/ 5134077 h 5134077"/>
                <a:gd name="connsiteX3" fmla="*/ 0 w 4572000"/>
                <a:gd name="connsiteY3" fmla="*/ 5134077 h 5134077"/>
                <a:gd name="connsiteX4" fmla="*/ 2356834 w 4572000"/>
                <a:gd name="connsiteY4" fmla="*/ 0 h 5134077"/>
                <a:gd name="connsiteX0" fmla="*/ 1706451 w 4572000"/>
                <a:gd name="connsiteY0" fmla="*/ 0 h 5134077"/>
                <a:gd name="connsiteX1" fmla="*/ 4572000 w 4572000"/>
                <a:gd name="connsiteY1" fmla="*/ 0 h 5134077"/>
                <a:gd name="connsiteX2" fmla="*/ 4572000 w 4572000"/>
                <a:gd name="connsiteY2" fmla="*/ 5134077 h 5134077"/>
                <a:gd name="connsiteX3" fmla="*/ 0 w 4572000"/>
                <a:gd name="connsiteY3" fmla="*/ 5134077 h 5134077"/>
                <a:gd name="connsiteX4" fmla="*/ 1706451 w 4572000"/>
                <a:gd name="connsiteY4" fmla="*/ 0 h 5134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0" h="5134077">
                  <a:moveTo>
                    <a:pt x="1706451" y="0"/>
                  </a:moveTo>
                  <a:lnTo>
                    <a:pt x="4572000" y="0"/>
                  </a:lnTo>
                  <a:lnTo>
                    <a:pt x="4572000" y="5134077"/>
                  </a:lnTo>
                  <a:lnTo>
                    <a:pt x="0" y="5134077"/>
                  </a:lnTo>
                  <a:lnTo>
                    <a:pt x="1706451" y="0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 l="-23000" t="-6000" r="-108000" b="-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араллелограмм 40"/>
            <p:cNvSpPr/>
            <p:nvPr/>
          </p:nvSpPr>
          <p:spPr>
            <a:xfrm>
              <a:off x="4572000" y="0"/>
              <a:ext cx="2673102" cy="5144400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lumMod val="75000"/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араллелограмм 42"/>
            <p:cNvSpPr/>
            <p:nvPr/>
          </p:nvSpPr>
          <p:spPr>
            <a:xfrm>
              <a:off x="4765236" y="0"/>
              <a:ext cx="2673102" cy="5144400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xmlns="" id="{50B0C836-1A71-B540-9E8D-54A5AE9BF6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0247529"/>
              </p:ext>
            </p:extLst>
          </p:nvPr>
        </p:nvGraphicFramePr>
        <p:xfrm>
          <a:off x="395536" y="941609"/>
          <a:ext cx="4824536" cy="122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1E4AE96-BAAF-4241-8A1C-9F658B8D605D}"/>
              </a:ext>
            </a:extLst>
          </p:cNvPr>
          <p:cNvSpPr/>
          <p:nvPr/>
        </p:nvSpPr>
        <p:spPr>
          <a:xfrm>
            <a:off x="417593" y="953666"/>
            <a:ext cx="1069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911</a:t>
            </a:r>
            <a:endParaRPr lang="ru-RU" sz="4400" b="1" dirty="0">
              <a:solidFill>
                <a:schemeClr val="tx1"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F1148F5D-3EF6-D747-92BA-7F6C2A055DC7}"/>
              </a:ext>
            </a:extLst>
          </p:cNvPr>
          <p:cNvSpPr/>
          <p:nvPr/>
        </p:nvSpPr>
        <p:spPr>
          <a:xfrm>
            <a:off x="417593" y="1419980"/>
            <a:ext cx="1069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291</a:t>
            </a:r>
            <a:endParaRPr lang="ru-RU" sz="4000" b="1" dirty="0">
              <a:solidFill>
                <a:schemeClr val="tx1"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AD4C247-70BF-9F4B-8EAB-F41101C11C93}"/>
              </a:ext>
            </a:extLst>
          </p:cNvPr>
          <p:cNvSpPr/>
          <p:nvPr/>
        </p:nvSpPr>
        <p:spPr>
          <a:xfrm>
            <a:off x="3851920" y="1109524"/>
            <a:ext cx="1368152" cy="131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4882017-8FCB-F345-8AF2-BCAAE5DC210E}"/>
              </a:ext>
            </a:extLst>
          </p:cNvPr>
          <p:cNvSpPr txBox="1"/>
          <p:nvPr/>
        </p:nvSpPr>
        <p:spPr>
          <a:xfrm>
            <a:off x="3808537" y="1063607"/>
            <a:ext cx="2203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ИНДИВИДУАЛЬНЫЕ</a:t>
            </a:r>
          </a:p>
          <a:p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ПРЕДПРИНИМАТЕЛИ</a:t>
            </a:r>
            <a:endParaRPr lang="ru-RU" sz="105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C71CF24-0BB5-A947-94BD-0BE7DF493BC4}"/>
              </a:ext>
            </a:extLst>
          </p:cNvPr>
          <p:cNvSpPr txBox="1"/>
          <p:nvPr/>
        </p:nvSpPr>
        <p:spPr>
          <a:xfrm>
            <a:off x="2755221" y="1531446"/>
            <a:ext cx="191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ЮРИДИЧЕСКИЕ</a:t>
            </a:r>
          </a:p>
          <a:p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ЛИЦА</a:t>
            </a:r>
            <a:endParaRPr lang="ru-RU" sz="105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F179B28-01F5-2849-8415-B82FABFF8F2B}"/>
              </a:ext>
            </a:extLst>
          </p:cNvPr>
          <p:cNvSpPr txBox="1"/>
          <p:nvPr/>
        </p:nvSpPr>
        <p:spPr>
          <a:xfrm>
            <a:off x="577750" y="2211710"/>
            <a:ext cx="471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ОСНОВНЫЕ ОТРАСЛИ ДЕЯТЕЛЬНОСТИ </a:t>
            </a:r>
          </a:p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ХОЗЯЙСТВУЮЩИХ СУБЪЕКТОВ (ЕД)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5" name="Диаграмма 34">
            <a:extLst>
              <a:ext uri="{FF2B5EF4-FFF2-40B4-BE49-F238E27FC236}">
                <a16:creationId xmlns:a16="http://schemas.microsoft.com/office/drawing/2014/main" xmlns="" id="{CF06D67D-939C-2B49-B5CF-075CB60B79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3666670"/>
              </p:ext>
            </p:extLst>
          </p:nvPr>
        </p:nvGraphicFramePr>
        <p:xfrm>
          <a:off x="539550" y="2561502"/>
          <a:ext cx="4680522" cy="16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1C0CB5A1-82F5-9F4C-AF14-171EB6B12BAF}"/>
              </a:ext>
            </a:extLst>
          </p:cNvPr>
          <p:cNvSpPr/>
          <p:nvPr/>
        </p:nvSpPr>
        <p:spPr>
          <a:xfrm>
            <a:off x="462970" y="2607669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426</a:t>
            </a:r>
            <a:endParaRPr lang="ru-RU" sz="2100" b="1" dirty="0">
              <a:solidFill>
                <a:schemeClr val="tx1"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91AB2409-4050-144A-B1D1-F65C993B7B04}"/>
              </a:ext>
            </a:extLst>
          </p:cNvPr>
          <p:cNvSpPr/>
          <p:nvPr/>
        </p:nvSpPr>
        <p:spPr>
          <a:xfrm>
            <a:off x="453823" y="2839084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235</a:t>
            </a:r>
            <a:endParaRPr lang="ru-RU" sz="2100" b="1" dirty="0">
              <a:solidFill>
                <a:schemeClr val="tx1"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9936BCFE-2053-5B4F-B5CC-89B04A937107}"/>
              </a:ext>
            </a:extLst>
          </p:cNvPr>
          <p:cNvSpPr/>
          <p:nvPr/>
        </p:nvSpPr>
        <p:spPr>
          <a:xfrm>
            <a:off x="453822" y="3070499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102</a:t>
            </a:r>
            <a:endParaRPr lang="ru-RU" sz="2100" b="1" dirty="0">
              <a:solidFill>
                <a:schemeClr val="tx1"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94D6C010-8E74-9B43-B86E-9A312856FFBB}"/>
              </a:ext>
            </a:extLst>
          </p:cNvPr>
          <p:cNvSpPr/>
          <p:nvPr/>
        </p:nvSpPr>
        <p:spPr>
          <a:xfrm>
            <a:off x="453821" y="3303823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87</a:t>
            </a:r>
            <a:endParaRPr lang="ru-RU" sz="2100" b="1" dirty="0">
              <a:solidFill>
                <a:schemeClr val="tx1"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62506A62-092B-EF49-A72C-C13A175E79C7}"/>
              </a:ext>
            </a:extLst>
          </p:cNvPr>
          <p:cNvSpPr/>
          <p:nvPr/>
        </p:nvSpPr>
        <p:spPr>
          <a:xfrm>
            <a:off x="453821" y="3533329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58</a:t>
            </a:r>
            <a:endParaRPr lang="ru-RU" sz="2100" b="1" dirty="0">
              <a:solidFill>
                <a:schemeClr val="tx1"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E3B2E960-1968-8948-81D5-A7F38E72C82E}"/>
              </a:ext>
            </a:extLst>
          </p:cNvPr>
          <p:cNvSpPr/>
          <p:nvPr/>
        </p:nvSpPr>
        <p:spPr>
          <a:xfrm>
            <a:off x="453820" y="3766341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51</a:t>
            </a:r>
            <a:endParaRPr lang="ru-RU" sz="2100" b="1" dirty="0">
              <a:solidFill>
                <a:schemeClr val="tx1"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C8605AFB-4EB0-2449-A49D-8AE282A796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31" y="2714707"/>
            <a:ext cx="198000" cy="198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7C597B94-E35D-384D-9D92-7718AD8B26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19" y="2947833"/>
            <a:ext cx="198000" cy="198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B4B69524-E110-5C4B-8586-307127E351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30" y="3875090"/>
            <a:ext cx="198000" cy="19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AA32D18-53F4-5745-BE28-54D6C50309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08" y="3410900"/>
            <a:ext cx="198000" cy="1980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BAB7D1C1-FE40-4244-9A1A-C5B59B2CE5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30" y="3622107"/>
            <a:ext cx="198000" cy="198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428A56CF-6D77-B34F-A509-8B34695C05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10" y="3179248"/>
            <a:ext cx="198000" cy="198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AA8EE58D-90BE-E749-90DF-AF0AAF3296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6" y="4204854"/>
            <a:ext cx="220933" cy="22093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E020E88B-675F-B441-A22B-FE77E3A97331}"/>
              </a:ext>
            </a:extLst>
          </p:cNvPr>
          <p:cNvSpPr txBox="1"/>
          <p:nvPr/>
        </p:nvSpPr>
        <p:spPr>
          <a:xfrm>
            <a:off x="787787" y="4146044"/>
            <a:ext cx="1478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ОПТОВАЯ И РОЗНИЧНАЯ </a:t>
            </a:r>
          </a:p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ТОРГОВЛЯ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9DB3F37-315A-304C-A018-9A28D921AB58}"/>
              </a:ext>
            </a:extLst>
          </p:cNvPr>
          <p:cNvSpPr txBox="1"/>
          <p:nvPr/>
        </p:nvSpPr>
        <p:spPr>
          <a:xfrm>
            <a:off x="806285" y="4475481"/>
            <a:ext cx="1605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ТРАНСПОРТИРОВКА И ХРАНЕНИЕ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E9AA6BB3-A0AE-7A4E-9E86-5F039C24C1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6" y="4507788"/>
            <a:ext cx="227951" cy="22795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C69D6AC-5FFC-844E-8065-AAACF6EE6FF8}"/>
              </a:ext>
            </a:extLst>
          </p:cNvPr>
          <p:cNvSpPr txBox="1"/>
          <p:nvPr/>
        </p:nvSpPr>
        <p:spPr>
          <a:xfrm>
            <a:off x="806285" y="4753476"/>
            <a:ext cx="1605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СЕЛЬСКОЕ И ЛЕСНОЕ ХОЗЯЙСТВО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E9A64B50-55EB-C049-9D58-A7235F3E62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1" y="4820674"/>
            <a:ext cx="218915" cy="21891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826D19F-F5AA-1544-828D-6301FC2DA2BD}"/>
              </a:ext>
            </a:extLst>
          </p:cNvPr>
          <p:cNvSpPr txBox="1"/>
          <p:nvPr/>
        </p:nvSpPr>
        <p:spPr>
          <a:xfrm>
            <a:off x="2732003" y="4146044"/>
            <a:ext cx="1839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ОПЕРАЦИИ С НЕДВИЖИМЫМ ИМУЩЕСТВОМ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7CDA2114-0672-3840-9727-F98007BE2418}"/>
              </a:ext>
            </a:extLst>
          </p:cNvPr>
          <p:cNvSpPr txBox="1"/>
          <p:nvPr/>
        </p:nvSpPr>
        <p:spPr>
          <a:xfrm>
            <a:off x="2750501" y="4462229"/>
            <a:ext cx="1605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ОБРАБАТЫВАЮЩИЕ ПРОИЗВОДСТВА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A0E27CA-9AF4-F74D-8448-9623EBB14405}"/>
              </a:ext>
            </a:extLst>
          </p:cNvPr>
          <p:cNvSpPr txBox="1"/>
          <p:nvPr/>
        </p:nvSpPr>
        <p:spPr>
          <a:xfrm>
            <a:off x="2750501" y="4753476"/>
            <a:ext cx="16054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СТРОИТЕЛЬСТВО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8A7F5B8C-1F97-8E41-AC8D-9962594A2FC3}"/>
              </a:ext>
            </a:extLst>
          </p:cNvPr>
          <p:cNvSpPr/>
          <p:nvPr/>
        </p:nvSpPr>
        <p:spPr>
          <a:xfrm>
            <a:off x="4246274" y="2651609"/>
            <a:ext cx="547421" cy="1521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19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ый треугольник 43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539552" y="411510"/>
            <a:ext cx="5112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Малое и среднее предпринимательство</a:t>
            </a:r>
          </a:p>
          <a:p>
            <a:r>
              <a:rPr lang="ru-RU" sz="1200" b="1" dirty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Согласно единому реестру субъектов малого и среднего предпринимательства ПО СОСТОЯНИЮ НА </a:t>
            </a:r>
            <a:r>
              <a:rPr lang="ru-RU" sz="1200" b="1" dirty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01.01.2024</a:t>
            </a:r>
            <a:endParaRPr lang="ru-RU" sz="1200" b="1" dirty="0" smtClean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Прямоугольный треугольник 52"/>
          <p:cNvSpPr/>
          <p:nvPr/>
        </p:nvSpPr>
        <p:spPr>
          <a:xfrm flipH="1">
            <a:off x="4000500" y="0"/>
            <a:ext cx="5143500" cy="5143500"/>
          </a:xfrm>
          <a:prstGeom prst="rtTriangle">
            <a:avLst/>
          </a:prstGeom>
          <a:blipFill dpi="0" rotWithShape="1">
            <a:blip r:embed="rId2"/>
            <a:srcRect/>
            <a:stretch>
              <a:fillRect l="-80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/>
          <p:cNvSpPr/>
          <p:nvPr/>
        </p:nvSpPr>
        <p:spPr>
          <a:xfrm rot="10800000">
            <a:off x="4932040" y="0"/>
            <a:ext cx="4176464" cy="2298674"/>
          </a:xfrm>
          <a:prstGeom prst="triangle">
            <a:avLst>
              <a:gd name="adj" fmla="val 55473"/>
            </a:avLst>
          </a:prstGeom>
          <a:blipFill dpi="0" rotWithShape="0">
            <a:blip r:embed="rId3"/>
            <a:srcRect/>
            <a:stretch>
              <a:fillRect l="-12000" t="-24000" r="-1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1420589" y="1266673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СУБЪЕКТОВ МСП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7730" y="1093353"/>
            <a:ext cx="1191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1 202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41288" y="1544590"/>
            <a:ext cx="14587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МИКРО ПРЕДПРИЯТИЯ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41725" y="1652312"/>
            <a:ext cx="866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1 168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3636" y="1543672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ИНДИВИДУАЛЬНЫЕ ПРЕДПРИНИМАТЕЛИ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3044" y="1642145"/>
            <a:ext cx="192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911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9444" y="1950680"/>
            <a:ext cx="14587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МАЛЫЕ ПРЕДПРИЯТИЯ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29881" y="2058402"/>
            <a:ext cx="64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33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040851" y="1950680"/>
            <a:ext cx="14587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СРЕДНИЕ ПРЕДПРИЯТИЯ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041288" y="2058402"/>
            <a:ext cx="64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9418" y="2647309"/>
            <a:ext cx="450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ОКАЗАННОЙ ФИНАНСОВОЙ ПОДДЕРЖКИ СУБЪЕКТАМ МСП </a:t>
            </a:r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 2023 ГОД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21716" y="3098046"/>
            <a:ext cx="2682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1 197,66</a:t>
            </a:r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тыс. руб</a:t>
            </a:r>
            <a:endParaRPr lang="ru-RU" sz="14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83"/>
          <p:cNvSpPr txBox="1"/>
          <p:nvPr/>
        </p:nvSpPr>
        <p:spPr>
          <a:xfrm>
            <a:off x="539552" y="3621266"/>
            <a:ext cx="4502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ИНФРАСТРУКТУРА ПОДДЕРЖКИ МСП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34" y="4068107"/>
            <a:ext cx="309167" cy="41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43569" y="4122697"/>
            <a:ext cx="1041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Администрация </a:t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«Печора»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2" b="23387"/>
          <a:stretch/>
        </p:blipFill>
        <p:spPr>
          <a:xfrm>
            <a:off x="1403159" y="4581652"/>
            <a:ext cx="670489" cy="265903"/>
          </a:xfrm>
          <a:prstGeom prst="rect">
            <a:avLst/>
          </a:prstGeom>
        </p:spPr>
      </p:pic>
      <p:sp>
        <p:nvSpPr>
          <p:cNvPr id="25" name="TextBox 86"/>
          <p:cNvSpPr txBox="1"/>
          <p:nvPr/>
        </p:nvSpPr>
        <p:spPr>
          <a:xfrm>
            <a:off x="1965398" y="4561297"/>
            <a:ext cx="1750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Центр развития предпринимательства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6176" r="19288" b="9306"/>
          <a:stretch/>
        </p:blipFill>
        <p:spPr>
          <a:xfrm>
            <a:off x="2818476" y="4154242"/>
            <a:ext cx="1161890" cy="30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7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Промышленность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6875F77-CD8F-DF4D-82AC-42D7A52BFDD5}"/>
              </a:ext>
            </a:extLst>
          </p:cNvPr>
          <p:cNvSpPr txBox="1"/>
          <p:nvPr/>
        </p:nvSpPr>
        <p:spPr>
          <a:xfrm>
            <a:off x="956634" y="1094392"/>
            <a:ext cx="383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ОСНОВА ПРОМЫШЛЕННОГО ПРОИЗВОДСТВА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ДОБЫЧА ПОЛЕЗНЫХ ИСКОПАЕМЫХ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265A6640-5DB5-7842-99BE-9BC0AD7545EF}"/>
              </a:ext>
            </a:extLst>
          </p:cNvPr>
          <p:cNvSpPr/>
          <p:nvPr/>
        </p:nvSpPr>
        <p:spPr>
          <a:xfrm>
            <a:off x="542984" y="1134429"/>
            <a:ext cx="366961" cy="373009"/>
          </a:xfrm>
          <a:prstGeom prst="ellipse">
            <a:avLst/>
          </a:prstGeom>
          <a:noFill/>
          <a:ln>
            <a:solidFill>
              <a:srgbClr val="727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0A11C99-602E-0C42-AD83-A1DF8AB2CF1A}"/>
              </a:ext>
            </a:extLst>
          </p:cNvPr>
          <p:cNvSpPr txBox="1"/>
          <p:nvPr/>
        </p:nvSpPr>
        <p:spPr>
          <a:xfrm>
            <a:off x="5660466" y="1027166"/>
            <a:ext cx="30879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ООО </a:t>
            </a:r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«ЛУКОЙЛ-Коми»</a:t>
            </a:r>
            <a:endParaRPr lang="ru-RU" sz="105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5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КРУПНЕЙШЕЕ ПРЕДПРИЯТИЕ </a:t>
            </a:r>
            <a:r>
              <a:rPr lang="ru-RU" sz="105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 ДОБЫЧИ ПОЛЕЗНЫХ ИСКОПАЕМЫХ</a:t>
            </a:r>
            <a:endParaRPr lang="ru-RU" sz="8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2A51B63-EF2F-6643-B99A-237600957E3F}"/>
              </a:ext>
            </a:extLst>
          </p:cNvPr>
          <p:cNvSpPr txBox="1"/>
          <p:nvPr/>
        </p:nvSpPr>
        <p:spPr>
          <a:xfrm>
            <a:off x="539552" y="1966069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ОБЪЕМЫ ОТГРУЖЕННЫХ ТОВАРОВ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СОБСТВЕННОГО ПРОИЗВОДСТВА, ВЫПОЛНЕННЫХ РАБОТ И УСЛУГ СОБСТВЕННЫМИ СИЛАМИ ОРГАНИЗАЦИЙ ПО ВИДАМ ЭКОНОМИЧЕСКОЙ ДЕЯТЕЛЬНОСТИ (МЛН.РУБ)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913689CA-2477-7C47-8BB5-739DCD29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356345"/>
              </p:ext>
            </p:extLst>
          </p:nvPr>
        </p:nvGraphicFramePr>
        <p:xfrm>
          <a:off x="568214" y="2604998"/>
          <a:ext cx="8075724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1747">
                  <a:extLst>
                    <a:ext uri="{9D8B030D-6E8A-4147-A177-3AD203B41FA5}">
                      <a16:colId xmlns:a16="http://schemas.microsoft.com/office/drawing/2014/main" xmlns="" val="3097068429"/>
                    </a:ext>
                  </a:extLst>
                </a:gridCol>
                <a:gridCol w="2559164">
                  <a:extLst>
                    <a:ext uri="{9D8B030D-6E8A-4147-A177-3AD203B41FA5}">
                      <a16:colId xmlns:a16="http://schemas.microsoft.com/office/drawing/2014/main" xmlns="" val="1727053903"/>
                    </a:ext>
                  </a:extLst>
                </a:gridCol>
                <a:gridCol w="2274813">
                  <a:extLst>
                    <a:ext uri="{9D8B030D-6E8A-4147-A177-3AD203B41FA5}">
                      <a16:colId xmlns:a16="http://schemas.microsoft.com/office/drawing/2014/main" xmlns="" val="1069484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Показатели</a:t>
                      </a:r>
                      <a:endParaRPr lang="ru-RU" sz="1200" b="0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на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01.01.2023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+mn-lt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на </a:t>
                      </a:r>
                      <a:r>
                        <a:rPr lang="ru-RU" sz="120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01.01.2024 </a:t>
                      </a:r>
                      <a:r>
                        <a:rPr lang="ru-RU" sz="120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20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1406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Добыча полезных ископаемых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30 743,9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44 881,5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45543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Производство и распределение электроэнергии, газа и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воды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Calibri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3 883,0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Calibri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7 067,5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Calibri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07434259"/>
                  </a:ext>
                </a:extLst>
              </a:tr>
              <a:tr h="5680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Водоснабжение; водоотведение, организация сбора и утилизация отходов, деятельность по ликвидации загрязнений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121,6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141,5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Обрабатывающие производства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513,0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839,1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«Печора»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405" y="478390"/>
            <a:ext cx="2127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2449513"/>
            <a:ext cx="2492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45" y="1202986"/>
            <a:ext cx="2492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C:\Users\Admin\Desktop\lukoi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2901" y="1084003"/>
            <a:ext cx="370725" cy="46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8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ый треугольник 1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Основные предприятия</a:t>
            </a:r>
            <a:endParaRPr lang="ru-RU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Равнобедренный треугольник 52"/>
          <p:cNvSpPr/>
          <p:nvPr/>
        </p:nvSpPr>
        <p:spPr>
          <a:xfrm rot="10800000">
            <a:off x="4939454" y="0"/>
            <a:ext cx="4204546" cy="2313804"/>
          </a:xfrm>
          <a:prstGeom prst="triangle">
            <a:avLst>
              <a:gd name="adj" fmla="val 55473"/>
            </a:avLst>
          </a:prstGeom>
          <a:blipFill dpi="0" rotWithShape="0">
            <a:blip r:embed="rId2"/>
            <a:srcRect/>
            <a:stretch>
              <a:fillRect l="-25000" t="-24000" r="10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F03CAC-48C4-D04A-8423-05E2A8A9E794}"/>
              </a:ext>
            </a:extLst>
          </p:cNvPr>
          <p:cNvSpPr txBox="1"/>
          <p:nvPr/>
        </p:nvSpPr>
        <p:spPr>
          <a:xfrm>
            <a:off x="954627" y="1187634"/>
            <a:ext cx="4705810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АО «Печорский хлебомакаронный комбинат»</a:t>
            </a:r>
          </a:p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Производство хлеба и мучных кондитерских </a:t>
            </a:r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изделий.</a:t>
            </a:r>
            <a:endParaRPr lang="ru-RU" sz="8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BF03CAC-48C4-D04A-8423-05E2A8A9E794}"/>
              </a:ext>
            </a:extLst>
          </p:cNvPr>
          <p:cNvSpPr txBox="1"/>
          <p:nvPr/>
        </p:nvSpPr>
        <p:spPr>
          <a:xfrm>
            <a:off x="952556" y="1564660"/>
            <a:ext cx="470581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Печорская ГРЭС (филиал </a:t>
            </a:r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АО </a:t>
            </a:r>
            <a:r>
              <a:rPr lang="ru-RU" sz="105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«ИНТЕР РАО - </a:t>
            </a:r>
            <a:r>
              <a:rPr lang="ru-RU" sz="1050" b="1" dirty="0" err="1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Электрогенерация</a:t>
            </a:r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») </a:t>
            </a:r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Является </a:t>
            </a:r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крупнейшим производителем электроэнергии - на ее долю приходится около 40% вырабатываемой в регионе электроэнергии.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F03CAC-48C4-D04A-8423-05E2A8A9E794}"/>
              </a:ext>
            </a:extLst>
          </p:cNvPr>
          <p:cNvSpPr txBox="1"/>
          <p:nvPr/>
        </p:nvSpPr>
        <p:spPr>
          <a:xfrm>
            <a:off x="971553" y="2067694"/>
            <a:ext cx="5055462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ФБУ «Администрация Печорского бассейна внутренних водных путей</a:t>
            </a:r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</a:t>
            </a:r>
          </a:p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обеспечения безопасности судоходства Администрация в границах </a:t>
            </a:r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бассейна осуществляет</a:t>
            </a:r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содержание внутренних водных путей; диспетчерское </a:t>
            </a:r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регулирование движения </a:t>
            </a:r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судов; государственный портовый контроль; государственную регистрацию судов в Государственном судовом реестре, реестре арендованных иностранных судов, </a:t>
            </a:r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реестре строящихся </a:t>
            </a:r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судов; </a:t>
            </a:r>
            <a:r>
              <a:rPr lang="ru-RU" sz="800" b="1" dirty="0" err="1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дипломирование</a:t>
            </a:r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лиц командного состава судов и членов экипажей спортивных парусных судов; выдачу удостоверений личности моряка в установленных случаях, а также иные функции, определенные законодательством.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BF03CAC-48C4-D04A-8423-05E2A8A9E794}"/>
              </a:ext>
            </a:extLst>
          </p:cNvPr>
          <p:cNvSpPr txBox="1"/>
          <p:nvPr/>
        </p:nvSpPr>
        <p:spPr>
          <a:xfrm>
            <a:off x="971553" y="3219822"/>
            <a:ext cx="4705810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Филиал ООО «Газпром добыча Краснодар» - </a:t>
            </a:r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ЛПУМТ</a:t>
            </a:r>
          </a:p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Добыча природного газа и газового </a:t>
            </a:r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конденсата.</a:t>
            </a:r>
            <a:endParaRPr lang="ru-RU" sz="8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F03CAC-48C4-D04A-8423-05E2A8A9E794}"/>
              </a:ext>
            </a:extLst>
          </p:cNvPr>
          <p:cNvSpPr txBox="1"/>
          <p:nvPr/>
        </p:nvSpPr>
        <p:spPr>
          <a:xfrm>
            <a:off x="990471" y="3753632"/>
            <a:ext cx="4705810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Печорское ЛПУ МГ ООО «Газпром </a:t>
            </a:r>
            <a:r>
              <a:rPr lang="ru-RU" sz="1050" b="1" dirty="0" err="1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трансгаз</a:t>
            </a:r>
            <a:r>
              <a:rPr lang="ru-RU" sz="105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Ухта</a:t>
            </a:r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</a:t>
            </a:r>
          </a:p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Обслуживанию </a:t>
            </a:r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эксплуатации магистральных </a:t>
            </a:r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газопроводов.</a:t>
            </a:r>
            <a:endParaRPr lang="ru-RU" sz="8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171" name="Picture 3" descr="C:\Users\Admin\Desktop\logo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1" y="2211710"/>
            <a:ext cx="297169" cy="30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Electric-rus-2015_logoCu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13164" r="62877" b="10990"/>
          <a:stretch/>
        </p:blipFill>
        <p:spPr bwMode="auto">
          <a:xfrm>
            <a:off x="640225" y="1653987"/>
            <a:ext cx="344387" cy="32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logo-dlya-saj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1" y="3298623"/>
            <a:ext cx="361068" cy="19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Admin\Desktop\Gazprom-Transgaz-Uxta-vakansii-150x1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1" y="3753632"/>
            <a:ext cx="360288" cy="36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6375" y="0"/>
            <a:ext cx="5127625" cy="5133975"/>
          </a:xfrm>
          <a:prstGeom prst="rtTriangl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12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08650685-845E-C940-A2C4-6AF171459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92" y="2745549"/>
            <a:ext cx="436644" cy="4366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16C10106-3078-FB47-9F41-FDBCCF60B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0" y="2725341"/>
            <a:ext cx="479504" cy="479504"/>
          </a:xfrm>
          <a:prstGeom prst="rect">
            <a:avLst/>
          </a:prstGeom>
        </p:spPr>
      </p:pic>
      <p:sp>
        <p:nvSpPr>
          <p:cNvPr id="18" name="Прямоугольный треугольник 1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Сельское хозяйство</a:t>
            </a:r>
          </a:p>
        </p:txBody>
      </p:sp>
      <p:sp>
        <p:nvSpPr>
          <p:cNvPr id="52" name="Прямоугольный треугольник 51"/>
          <p:cNvSpPr/>
          <p:nvPr/>
        </p:nvSpPr>
        <p:spPr>
          <a:xfrm flipH="1">
            <a:off x="4000500" y="0"/>
            <a:ext cx="5143500" cy="5143500"/>
          </a:xfrm>
          <a:prstGeom prst="rtTriangle">
            <a:avLst/>
          </a:prstGeom>
          <a:blipFill dpi="0" rotWithShape="1">
            <a:blip r:embed="rId4"/>
            <a:srcRect/>
            <a:stretch>
              <a:fillRect l="-80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Равнобедренный треугольник 52"/>
          <p:cNvSpPr/>
          <p:nvPr/>
        </p:nvSpPr>
        <p:spPr>
          <a:xfrm rot="10800000">
            <a:off x="4947903" y="0"/>
            <a:ext cx="4176464" cy="2298674"/>
          </a:xfrm>
          <a:prstGeom prst="triangle">
            <a:avLst>
              <a:gd name="adj" fmla="val 55473"/>
            </a:avLst>
          </a:prstGeom>
          <a:blipFill dpi="0" rotWithShape="0">
            <a:blip r:embed="rId5"/>
            <a:srcRect/>
            <a:stretch>
              <a:fillRect l="-12000" t="-24000" r="-1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CB02B04-1F20-8443-A5DE-71FAA1D53B61}"/>
              </a:ext>
            </a:extLst>
          </p:cNvPr>
          <p:cNvSpPr txBox="1"/>
          <p:nvPr/>
        </p:nvSpPr>
        <p:spPr>
          <a:xfrm>
            <a:off x="577750" y="1059582"/>
            <a:ext cx="5362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ПРОИЗВОДСТВО ПРОДУКЦИИ ОТ ОБЩЕГО ОБЪЕМА В РЕГИОНЕ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1AC807C-0ED6-1E4F-A941-1C05A5099683}"/>
              </a:ext>
            </a:extLst>
          </p:cNvPr>
          <p:cNvSpPr/>
          <p:nvPr/>
        </p:nvSpPr>
        <p:spPr>
          <a:xfrm>
            <a:off x="530703" y="1291858"/>
            <a:ext cx="12446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5,6</a:t>
            </a:r>
            <a:r>
              <a:rPr lang="en-US" sz="16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%</a:t>
            </a:r>
            <a:endParaRPr lang="ru-RU" sz="1600" b="1" dirty="0">
              <a:solidFill>
                <a:schemeClr val="tx1"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09367BE-CAD4-B14D-AFBB-FE57EE02E003}"/>
              </a:ext>
            </a:extLst>
          </p:cNvPr>
          <p:cNvSpPr txBox="1"/>
          <p:nvPr/>
        </p:nvSpPr>
        <p:spPr>
          <a:xfrm>
            <a:off x="1169658" y="1307237"/>
            <a:ext cx="5362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КАРТОФЕЛЯ</a:t>
            </a:r>
            <a:endParaRPr lang="ru-RU" sz="10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0FC7565-CEF6-3641-848D-C0EE4ED7EF88}"/>
              </a:ext>
            </a:extLst>
          </p:cNvPr>
          <p:cNvSpPr txBox="1"/>
          <p:nvPr/>
        </p:nvSpPr>
        <p:spPr>
          <a:xfrm>
            <a:off x="1057254" y="2715766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ПЛОЩАДЬ СЕЛЬХОЗУГОДИЙ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60DBBF8-1BEA-1F45-9B2E-9D15D00494BC}"/>
              </a:ext>
            </a:extLst>
          </p:cNvPr>
          <p:cNvSpPr txBox="1"/>
          <p:nvPr/>
        </p:nvSpPr>
        <p:spPr>
          <a:xfrm>
            <a:off x="1057254" y="285426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19,1 </a:t>
            </a:r>
            <a:r>
              <a:rPr lang="ru-RU" sz="1600" b="1" dirty="0" err="1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тыс.га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484C826-CBA9-4D44-B8BD-5387103C795A}"/>
              </a:ext>
            </a:extLst>
          </p:cNvPr>
          <p:cNvSpPr txBox="1"/>
          <p:nvPr/>
        </p:nvSpPr>
        <p:spPr>
          <a:xfrm>
            <a:off x="3995936" y="2717038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КФХ ЗАРЕГИСТРИРОВАНО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A5ECE00-5729-1E42-91CB-5A66B51131F7}"/>
              </a:ext>
            </a:extLst>
          </p:cNvPr>
          <p:cNvSpPr txBox="1"/>
          <p:nvPr/>
        </p:nvSpPr>
        <p:spPr>
          <a:xfrm>
            <a:off x="3995936" y="2855538"/>
            <a:ext cx="23042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 </a:t>
            </a:r>
            <a:r>
              <a:rPr lang="ru-RU" sz="16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ед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C1553B2-4CCD-2145-B05E-C961C838ED13}"/>
              </a:ext>
            </a:extLst>
          </p:cNvPr>
          <p:cNvSpPr txBox="1"/>
          <p:nvPr/>
        </p:nvSpPr>
        <p:spPr>
          <a:xfrm>
            <a:off x="395535" y="3507854"/>
            <a:ext cx="479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КРУПНЕЙШИЕ СЕЛЬСКОХОЗЯЙСТВЕННЫЕ ПРЕДПРИЯТИЯ</a:t>
            </a:r>
          </a:p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 ТЕРРИТОРИИ РАЙОНА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ADE2493-58DB-3E44-A633-2C78CF213329}"/>
              </a:ext>
            </a:extLst>
          </p:cNvPr>
          <p:cNvSpPr txBox="1"/>
          <p:nvPr/>
        </p:nvSpPr>
        <p:spPr>
          <a:xfrm>
            <a:off x="1388002" y="4083918"/>
            <a:ext cx="2389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ООО «Агровид»</a:t>
            </a:r>
            <a:endParaRPr lang="ru-RU" sz="7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CCC1FAC8-6787-6443-86B0-C0660F5D22EB}"/>
              </a:ext>
            </a:extLst>
          </p:cNvPr>
          <p:cNvSpPr/>
          <p:nvPr/>
        </p:nvSpPr>
        <p:spPr>
          <a:xfrm>
            <a:off x="539551" y="1539737"/>
            <a:ext cx="8484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1,9</a:t>
            </a:r>
            <a:r>
              <a:rPr lang="en-US" sz="16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%</a:t>
            </a:r>
            <a:endParaRPr lang="ru-RU" sz="1600" b="1" dirty="0">
              <a:solidFill>
                <a:schemeClr val="tx1"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3FADE17-05F3-4C4F-9311-B1AFED651CA4}"/>
              </a:ext>
            </a:extLst>
          </p:cNvPr>
          <p:cNvSpPr txBox="1"/>
          <p:nvPr/>
        </p:nvSpPr>
        <p:spPr>
          <a:xfrm>
            <a:off x="1153814" y="1562268"/>
            <a:ext cx="5362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МОЛОКА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2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Инвестиции</a:t>
            </a:r>
            <a:endParaRPr lang="ru-RU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788024" y="0"/>
            <a:ext cx="4355976" cy="5144400"/>
            <a:chOff x="4572000" y="0"/>
            <a:chExt cx="4579620" cy="51444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061907" y="1803"/>
              <a:ext cx="4089713" cy="5142597"/>
            </a:xfrm>
            <a:custGeom>
              <a:avLst/>
              <a:gdLst>
                <a:gd name="connsiteX0" fmla="*/ 0 w 4572000"/>
                <a:gd name="connsiteY0" fmla="*/ 0 h 5134077"/>
                <a:gd name="connsiteX1" fmla="*/ 4572000 w 4572000"/>
                <a:gd name="connsiteY1" fmla="*/ 0 h 5134077"/>
                <a:gd name="connsiteX2" fmla="*/ 4572000 w 4572000"/>
                <a:gd name="connsiteY2" fmla="*/ 5134077 h 5134077"/>
                <a:gd name="connsiteX3" fmla="*/ 0 w 4572000"/>
                <a:gd name="connsiteY3" fmla="*/ 5134077 h 5134077"/>
                <a:gd name="connsiteX4" fmla="*/ 0 w 4572000"/>
                <a:gd name="connsiteY4" fmla="*/ 0 h 5134077"/>
                <a:gd name="connsiteX0" fmla="*/ 2356834 w 4572000"/>
                <a:gd name="connsiteY0" fmla="*/ 0 h 5134077"/>
                <a:gd name="connsiteX1" fmla="*/ 4572000 w 4572000"/>
                <a:gd name="connsiteY1" fmla="*/ 0 h 5134077"/>
                <a:gd name="connsiteX2" fmla="*/ 4572000 w 4572000"/>
                <a:gd name="connsiteY2" fmla="*/ 5134077 h 5134077"/>
                <a:gd name="connsiteX3" fmla="*/ 0 w 4572000"/>
                <a:gd name="connsiteY3" fmla="*/ 5134077 h 5134077"/>
                <a:gd name="connsiteX4" fmla="*/ 2356834 w 4572000"/>
                <a:gd name="connsiteY4" fmla="*/ 0 h 5134077"/>
                <a:gd name="connsiteX0" fmla="*/ 1706451 w 4572000"/>
                <a:gd name="connsiteY0" fmla="*/ 0 h 5134077"/>
                <a:gd name="connsiteX1" fmla="*/ 4572000 w 4572000"/>
                <a:gd name="connsiteY1" fmla="*/ 0 h 5134077"/>
                <a:gd name="connsiteX2" fmla="*/ 4572000 w 4572000"/>
                <a:gd name="connsiteY2" fmla="*/ 5134077 h 5134077"/>
                <a:gd name="connsiteX3" fmla="*/ 0 w 4572000"/>
                <a:gd name="connsiteY3" fmla="*/ 5134077 h 5134077"/>
                <a:gd name="connsiteX4" fmla="*/ 1706451 w 4572000"/>
                <a:gd name="connsiteY4" fmla="*/ 0 h 5134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0" h="5134077">
                  <a:moveTo>
                    <a:pt x="1706451" y="0"/>
                  </a:moveTo>
                  <a:lnTo>
                    <a:pt x="4572000" y="0"/>
                  </a:lnTo>
                  <a:lnTo>
                    <a:pt x="4572000" y="5134077"/>
                  </a:lnTo>
                  <a:lnTo>
                    <a:pt x="0" y="5134077"/>
                  </a:lnTo>
                  <a:lnTo>
                    <a:pt x="1706451" y="0"/>
                  </a:ln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 l="-23000" t="-6000" r="-108000" b="-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араллелограмм 40"/>
            <p:cNvSpPr/>
            <p:nvPr/>
          </p:nvSpPr>
          <p:spPr>
            <a:xfrm>
              <a:off x="4572000" y="0"/>
              <a:ext cx="2673102" cy="5144400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lumMod val="75000"/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араллелограмм 42"/>
            <p:cNvSpPr/>
            <p:nvPr/>
          </p:nvSpPr>
          <p:spPr>
            <a:xfrm>
              <a:off x="4765236" y="0"/>
              <a:ext cx="2673102" cy="5144400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AD4C247-70BF-9F4B-8EAB-F41101C11C93}"/>
              </a:ext>
            </a:extLst>
          </p:cNvPr>
          <p:cNvSpPr/>
          <p:nvPr/>
        </p:nvSpPr>
        <p:spPr>
          <a:xfrm>
            <a:off x="3851920" y="1109524"/>
            <a:ext cx="1368152" cy="131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9418" y="987574"/>
            <a:ext cx="51506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ИНВЕСТИЦИЙ В ОСНОВНОЙ КАПИТАЛ на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01.01.2024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 </a:t>
            </a:r>
          </a:p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(БЕЗ СУБЪЕКТОВ МАЛОГО И СРЕДНЕГО ПРЕДПРИНИМАТЕЛЬСТВА)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9418" y="1529842"/>
            <a:ext cx="255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7 265,6</a:t>
            </a:r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МЛН. РУБ</a:t>
            </a:r>
            <a:endParaRPr lang="ru-RU" sz="14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396669207"/>
              </p:ext>
            </p:extLst>
          </p:nvPr>
        </p:nvGraphicFramePr>
        <p:xfrm>
          <a:off x="423990" y="2563788"/>
          <a:ext cx="2249189" cy="191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CB02B04-1F20-8443-A5DE-71FAA1D53B61}"/>
              </a:ext>
            </a:extLst>
          </p:cNvPr>
          <p:cNvSpPr txBox="1"/>
          <p:nvPr/>
        </p:nvSpPr>
        <p:spPr>
          <a:xfrm>
            <a:off x="463082" y="2196901"/>
            <a:ext cx="222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ИНВЕСТИЦИЙ В ОСНОВНОЙ КАПИТАЛ В РАЗРЕЗЕ ПО ИСТОЧНИКАМ ФИНАНСИРОВАНИЯ (МЛН.РУБ)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6" name="Диаграмма 55"/>
          <p:cNvGraphicFramePr/>
          <p:nvPr>
            <p:extLst>
              <p:ext uri="{D42A27DB-BD31-4B8C-83A1-F6EECF244321}">
                <p14:modId xmlns:p14="http://schemas.microsoft.com/office/powerpoint/2010/main" val="3281111286"/>
              </p:ext>
            </p:extLst>
          </p:nvPr>
        </p:nvGraphicFramePr>
        <p:xfrm>
          <a:off x="2843868" y="2573101"/>
          <a:ext cx="2249189" cy="191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CB02B04-1F20-8443-A5DE-71FAA1D53B61}"/>
              </a:ext>
            </a:extLst>
          </p:cNvPr>
          <p:cNvSpPr txBox="1"/>
          <p:nvPr/>
        </p:nvSpPr>
        <p:spPr>
          <a:xfrm>
            <a:off x="2764927" y="2190803"/>
            <a:ext cx="238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ИНВЕСТИЦИЙ В ОСНОВНОЙ КАПИТАЛ В РАЗРЕЗЕ ПО БЮДЖЕТНЫМ СРЕДСТВАМ (МЛН.РУБ)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0337" y="4497257"/>
            <a:ext cx="108000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8CB02B04-1F20-8443-A5DE-71FAA1D53B61}"/>
              </a:ext>
            </a:extLst>
          </p:cNvPr>
          <p:cNvSpPr txBox="1"/>
          <p:nvPr/>
        </p:nvSpPr>
        <p:spPr>
          <a:xfrm>
            <a:off x="954337" y="4450586"/>
            <a:ext cx="15294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СОБСТВЕННЫЕ СРЕДСТВА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900337" y="4663731"/>
            <a:ext cx="108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CB02B04-1F20-8443-A5DE-71FAA1D53B61}"/>
              </a:ext>
            </a:extLst>
          </p:cNvPr>
          <p:cNvSpPr txBox="1"/>
          <p:nvPr/>
        </p:nvSpPr>
        <p:spPr>
          <a:xfrm>
            <a:off x="954336" y="4617704"/>
            <a:ext cx="15294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ПРИВЛЕЧЕННЫЕ СРЕДСТВА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204592" y="4806990"/>
            <a:ext cx="108000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CB02B04-1F20-8443-A5DE-71FAA1D53B61}"/>
              </a:ext>
            </a:extLst>
          </p:cNvPr>
          <p:cNvSpPr txBox="1"/>
          <p:nvPr/>
        </p:nvSpPr>
        <p:spPr>
          <a:xfrm>
            <a:off x="3258592" y="4760963"/>
            <a:ext cx="15294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ФЕДЕРАЛЬНЫЙ БЮДЖЕТ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202682" y="4513331"/>
            <a:ext cx="108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8CB02B04-1F20-8443-A5DE-71FAA1D53B61}"/>
              </a:ext>
            </a:extLst>
          </p:cNvPr>
          <p:cNvSpPr txBox="1"/>
          <p:nvPr/>
        </p:nvSpPr>
        <p:spPr>
          <a:xfrm>
            <a:off x="3275855" y="4617703"/>
            <a:ext cx="172819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РЕСПУБЛИКАНСКИЙ БЮДЖЕТ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202682" y="4665045"/>
            <a:ext cx="108000" cy="10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8CB02B04-1F20-8443-A5DE-71FAA1D53B61}"/>
              </a:ext>
            </a:extLst>
          </p:cNvPr>
          <p:cNvSpPr txBox="1"/>
          <p:nvPr/>
        </p:nvSpPr>
        <p:spPr>
          <a:xfrm>
            <a:off x="3275856" y="4466406"/>
            <a:ext cx="16260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МЕСТНЫЙ БЮДЖЕТ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6937" y="4032264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6 972,1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04396" y="2658566"/>
            <a:ext cx="5469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45617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293,5</a:t>
            </a:r>
            <a:endParaRPr lang="ru-RU" sz="300" b="1" dirty="0">
              <a:solidFill>
                <a:srgbClr val="45617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59832" y="3558146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252,5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35491" y="2780047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11,7</a:t>
            </a:r>
            <a:endParaRPr lang="ru-RU" sz="300" b="1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23523" y="3043484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45617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19,8</a:t>
            </a:r>
            <a:endParaRPr lang="ru-RU" sz="300" b="1" dirty="0">
              <a:solidFill>
                <a:srgbClr val="45617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0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0" y="407185"/>
            <a:ext cx="777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еализуемые</a:t>
            </a:r>
            <a:r>
              <a:rPr lang="ru-RU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планируемые к реализации </a:t>
            </a:r>
          </a:p>
          <a:p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инвестиционные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проекты</a:t>
            </a:r>
            <a:endParaRPr lang="ru-RU" sz="1200" b="1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913689CA-2477-7C47-8BB5-739DCD29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975811"/>
              </p:ext>
            </p:extLst>
          </p:nvPr>
        </p:nvGraphicFramePr>
        <p:xfrm>
          <a:off x="362747" y="987573"/>
          <a:ext cx="8130469" cy="1749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0907">
                  <a:extLst>
                    <a:ext uri="{9D8B030D-6E8A-4147-A177-3AD203B41FA5}">
                      <a16:colId xmlns:a16="http://schemas.microsoft.com/office/drawing/2014/main" xmlns="" val="3097068429"/>
                    </a:ext>
                  </a:extLst>
                </a:gridCol>
                <a:gridCol w="1794352">
                  <a:extLst>
                    <a:ext uri="{9D8B030D-6E8A-4147-A177-3AD203B41FA5}">
                      <a16:colId xmlns:a16="http://schemas.microsoft.com/office/drawing/2014/main" xmlns="" val="1727053903"/>
                    </a:ext>
                  </a:extLst>
                </a:gridCol>
                <a:gridCol w="1455070">
                  <a:extLst>
                    <a:ext uri="{9D8B030D-6E8A-4147-A177-3AD203B41FA5}">
                      <a16:colId xmlns:a16="http://schemas.microsoft.com/office/drawing/2014/main" xmlns="" val="1069484828"/>
                    </a:ext>
                  </a:extLst>
                </a:gridCol>
                <a:gridCol w="1455070"/>
                <a:gridCol w="1455070"/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 инвестиционного проекта</a:t>
                      </a:r>
                      <a:endParaRPr lang="ru-RU" sz="1050" b="0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Инициатор проекта / курирующая организация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Общая стоимость проекта (</a:t>
                      </a:r>
                      <a:r>
                        <a:rPr lang="ru-RU" sz="1050" b="1" dirty="0" err="1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млн.руб</a:t>
                      </a:r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Срок реализации</a:t>
                      </a:r>
                      <a:endParaRPr lang="ru-RU" sz="1050" b="1" dirty="0">
                        <a:solidFill>
                          <a:srgbClr val="7272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Количество новых рабочих мест</a:t>
                      </a:r>
                      <a:endParaRPr lang="ru-RU" sz="1050" b="1" dirty="0">
                        <a:solidFill>
                          <a:srgbClr val="7272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1406324"/>
                  </a:ext>
                </a:extLst>
              </a:tr>
              <a:tr h="957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baseline="0" dirty="0" smtClean="0">
                          <a:solidFill>
                            <a:srgbClr val="72727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Поликлиника участковой больницы в п. </a:t>
                      </a:r>
                      <a:r>
                        <a:rPr lang="ru-RU" sz="800" b="1" i="0" u="none" strike="noStrike" kern="1200" baseline="0" dirty="0" err="1" smtClean="0">
                          <a:solidFill>
                            <a:srgbClr val="72727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Каджером</a:t>
                      </a:r>
                      <a:r>
                        <a:rPr lang="ru-RU" sz="800" b="1" i="0" u="none" strike="noStrike" kern="1200" baseline="0" dirty="0" smtClean="0">
                          <a:solidFill>
                            <a:srgbClr val="72727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МО МР «Печора»</a:t>
                      </a:r>
                    </a:p>
                    <a:p>
                      <a:r>
                        <a:rPr lang="ru-RU" sz="800" b="1" i="0" u="none" strike="noStrike" kern="1200" baseline="0" dirty="0" smtClean="0">
                          <a:solidFill>
                            <a:srgbClr val="727271"/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endParaRPr lang="ru-RU" sz="800" b="1" i="0" u="none" strike="noStrike" kern="1200" baseline="0" dirty="0" smtClean="0">
                        <a:solidFill>
                          <a:srgbClr val="72727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ru-RU" sz="800" b="1" i="0" u="none" strike="noStrike" kern="1200" baseline="0" dirty="0" smtClean="0">
                        <a:solidFill>
                          <a:srgbClr val="72727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Администрация МР "Печора"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46,0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2025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«Печора»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405" y="478390"/>
            <a:ext cx="2127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63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1" y="411510"/>
            <a:ext cx="77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Инвестиционные площадки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913689CA-2477-7C47-8BB5-739DCD29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423350"/>
              </p:ext>
            </p:extLst>
          </p:nvPr>
        </p:nvGraphicFramePr>
        <p:xfrm>
          <a:off x="467544" y="1131590"/>
          <a:ext cx="8136904" cy="3973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679">
                  <a:extLst>
                    <a:ext uri="{9D8B030D-6E8A-4147-A177-3AD203B41FA5}">
                      <a16:colId xmlns:a16="http://schemas.microsoft.com/office/drawing/2014/main" xmlns="" val="3097068429"/>
                    </a:ext>
                  </a:extLst>
                </a:gridCol>
                <a:gridCol w="1160856">
                  <a:extLst>
                    <a:ext uri="{9D8B030D-6E8A-4147-A177-3AD203B41FA5}">
                      <a16:colId xmlns:a16="http://schemas.microsoft.com/office/drawing/2014/main" xmlns="" val="1727053903"/>
                    </a:ext>
                  </a:extLst>
                </a:gridCol>
                <a:gridCol w="1233409">
                  <a:extLst>
                    <a:ext uri="{9D8B030D-6E8A-4147-A177-3AD203B41FA5}">
                      <a16:colId xmlns:a16="http://schemas.microsoft.com/office/drawing/2014/main" xmlns="" val="1069484828"/>
                    </a:ext>
                  </a:extLst>
                </a:gridCol>
                <a:gridCol w="398396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 инвестиционной площадки</a:t>
                      </a:r>
                      <a:endParaRPr lang="ru-RU" sz="1050" b="0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Тип площадки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Площадь земельного участка (га.)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Целевое использование</a:t>
                      </a:r>
                      <a:endParaRPr lang="ru-RU" sz="1050" b="1" dirty="0">
                        <a:solidFill>
                          <a:srgbClr val="FF0000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1406324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Инвестиционная площадка.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г. Печора, Печорский проспект, д. 90 Л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брайнфилд</a:t>
                      </a: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0,1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Под эксплуатацию площадки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226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Инвестиционная площадка.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г.Печора</a:t>
                      </a: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, ул. Западная, д. 51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брайнфилд</a:t>
                      </a: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0,2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Под эксплуатацию площадки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226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Инвестиционная площадка.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г.Печора</a:t>
                      </a: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, п. </a:t>
                      </a:r>
                      <a:r>
                        <a:rPr kumimoji="0" lang="ru-RU" sz="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Каджером</a:t>
                      </a:r>
                      <a:r>
                        <a:rPr kumimoji="0" lang="ru-RU" sz="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ул. Ручейная, д. 14 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брайнфилд</a:t>
                      </a: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0,03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Под эксплуатацию площадки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«Печора»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405" y="478390"/>
            <a:ext cx="2127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49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ый треугольник 1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потенциал территорий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Прямоугольный треугольник 51"/>
          <p:cNvSpPr/>
          <p:nvPr/>
        </p:nvSpPr>
        <p:spPr>
          <a:xfrm flipH="1">
            <a:off x="4000500" y="0"/>
            <a:ext cx="5143500" cy="5143500"/>
          </a:xfrm>
          <a:prstGeom prst="rtTriangle">
            <a:avLst/>
          </a:prstGeom>
          <a:blipFill dpi="0" rotWithShape="1">
            <a:blip r:embed="rId2"/>
            <a:srcRect/>
            <a:stretch>
              <a:fillRect l="-80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Равнобедренный треугольник 52"/>
          <p:cNvSpPr/>
          <p:nvPr/>
        </p:nvSpPr>
        <p:spPr>
          <a:xfrm rot="10800000">
            <a:off x="4967536" y="0"/>
            <a:ext cx="4176464" cy="2298674"/>
          </a:xfrm>
          <a:prstGeom prst="triangle">
            <a:avLst>
              <a:gd name="adj" fmla="val 55473"/>
            </a:avLst>
          </a:prstGeom>
          <a:blipFill dpi="0" rotWithShape="0">
            <a:blip r:embed="rId3"/>
            <a:srcRect/>
            <a:stretch>
              <a:fillRect l="-25000" t="-24000" r="10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F03CAC-48C4-D04A-8423-05E2A8A9E794}"/>
              </a:ext>
            </a:extLst>
          </p:cNvPr>
          <p:cNvSpPr txBox="1"/>
          <p:nvPr/>
        </p:nvSpPr>
        <p:spPr>
          <a:xfrm>
            <a:off x="827584" y="1618660"/>
            <a:ext cx="4705810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 «Кожва»</a:t>
            </a:r>
            <a:endParaRPr lang="ru-RU" sz="105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Развитие межмуниципальных автобусных перевозок, развитие придорожного сервиса</a:t>
            </a:r>
            <a:endParaRPr lang="ru-RU" sz="8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BF03CAC-48C4-D04A-8423-05E2A8A9E794}"/>
              </a:ext>
            </a:extLst>
          </p:cNvPr>
          <p:cNvSpPr txBox="1"/>
          <p:nvPr/>
        </p:nvSpPr>
        <p:spPr>
          <a:xfrm>
            <a:off x="834258" y="2056755"/>
            <a:ext cx="4705810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ООО «</a:t>
            </a:r>
            <a:r>
              <a:rPr lang="ru-RU" sz="10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АгроВид</a:t>
            </a:r>
            <a:r>
              <a:rPr lang="ru-R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</a:t>
            </a:r>
            <a:endParaRPr lang="ru-RU" sz="105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Имеются необходимые ресурсы для развития </a:t>
            </a:r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овощеводства </a:t>
            </a:r>
          </a:p>
          <a:p>
            <a:pPr algn="just"/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500</a:t>
            </a:r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га. </a:t>
            </a:r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земель </a:t>
            </a:r>
            <a:r>
              <a:rPr lang="ru-RU" sz="800" b="1" dirty="0" err="1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сельхозназначения</a:t>
            </a:r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необходимо строительство овощехранилища в                      п. Луговой)</a:t>
            </a:r>
            <a:endParaRPr lang="ru-RU" sz="8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BF03CAC-48C4-D04A-8423-05E2A8A9E794}"/>
              </a:ext>
            </a:extLst>
          </p:cNvPr>
          <p:cNvSpPr txBox="1"/>
          <p:nvPr/>
        </p:nvSpPr>
        <p:spPr>
          <a:xfrm>
            <a:off x="832905" y="2618358"/>
            <a:ext cx="470581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ООО «</a:t>
            </a:r>
            <a:r>
              <a:rPr lang="ru-RU" sz="10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АгроВид</a:t>
            </a:r>
            <a:r>
              <a:rPr lang="ru-R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</a:t>
            </a:r>
            <a:endParaRPr lang="ru-RU" sz="105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Имеются необходимые ресурсы для развития молочного </a:t>
            </a:r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животноводства. </a:t>
            </a:r>
          </a:p>
          <a:p>
            <a:pPr algn="just"/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собственности </a:t>
            </a:r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территория имущественного </a:t>
            </a:r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комплекса и земельные ресурсы </a:t>
            </a:r>
            <a:b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площадью </a:t>
            </a:r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1000 га. Необходимо приобретение почвообрабатывающей и кормозаготовительной техники</a:t>
            </a:r>
            <a:endParaRPr lang="ru-RU" sz="8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98" y="1627248"/>
            <a:ext cx="700108" cy="38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 descr="http://sovhozgolovkovo.ru/wp-content/uploads/2017/04/icon3.pn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84" y="2077224"/>
            <a:ext cx="619422" cy="58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 descr="http://www.agro-graca.pt/wp-content/uploads/2017/04/tactor_icon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25" y="2659533"/>
            <a:ext cx="623981" cy="62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4258" y="3435847"/>
            <a:ext cx="4313806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МР «Печора»</a:t>
            </a:r>
          </a:p>
          <a:p>
            <a:r>
              <a:rPr lang="ru-RU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Развитие </a:t>
            </a:r>
            <a:r>
              <a:rPr lang="ru-RU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водного туризма на реке Печора (</a:t>
            </a:r>
            <a:r>
              <a:rPr lang="ru-RU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создание </a:t>
            </a:r>
            <a:r>
              <a:rPr lang="ru-RU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туристско-рекреационных зон в опорных населенных пунктах вдоль реки Печора)</a:t>
            </a:r>
          </a:p>
        </p:txBody>
      </p:sp>
      <p:pic>
        <p:nvPicPr>
          <p:cNvPr id="1031" name="Picture 7" descr="https://data.silhouette-ac.com/data/thumbnails/ff/fff8faae0f463683d652fb08a97474bc_t.jpe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1" y="3364716"/>
            <a:ext cx="631555" cy="63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75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44" y="3621294"/>
            <a:ext cx="421200" cy="421200"/>
          </a:xfrm>
          <a:prstGeom prst="rect">
            <a:avLst/>
          </a:prstGeom>
        </p:spPr>
      </p:pic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1" y="411510"/>
            <a:ext cx="655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Меры поддержки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«Печора»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3635896" y="2139862"/>
            <a:ext cx="1872208" cy="1440000"/>
            <a:chOff x="3803060" y="2067694"/>
            <a:chExt cx="1872208" cy="1440000"/>
          </a:xfrm>
        </p:grpSpPr>
        <p:sp>
          <p:nvSpPr>
            <p:cNvPr id="9" name="Овал 8"/>
            <p:cNvSpPr/>
            <p:nvPr/>
          </p:nvSpPr>
          <p:spPr>
            <a:xfrm>
              <a:off x="4019164" y="2067694"/>
              <a:ext cx="1440000" cy="1440000"/>
            </a:xfrm>
            <a:prstGeom prst="ellipse">
              <a:avLst/>
            </a:prstGeom>
            <a:noFill/>
            <a:ln w="2222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03060" y="2556861"/>
              <a:ext cx="1872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МЕРЫ </a:t>
              </a:r>
            </a:p>
            <a:p>
              <a:pPr algn="ctr"/>
              <a:r>
                <a:rPr lang="ru-RU" sz="1200" b="1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ПОДДЕРЖКИ</a:t>
              </a:r>
              <a:endPara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522290" y="1899946"/>
            <a:ext cx="3293625" cy="1363"/>
          </a:xfrm>
          <a:prstGeom prst="line">
            <a:avLst/>
          </a:prstGeom>
          <a:ln w="12700">
            <a:solidFill>
              <a:srgbClr val="727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F03CAC-48C4-D04A-8423-05E2A8A9E794}"/>
              </a:ext>
            </a:extLst>
          </p:cNvPr>
          <p:cNvSpPr txBox="1"/>
          <p:nvPr/>
        </p:nvSpPr>
        <p:spPr>
          <a:xfrm>
            <a:off x="430258" y="1439644"/>
            <a:ext cx="331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НЕФИНАНСОВЫЕ МЕРЫ </a:t>
            </a:r>
          </a:p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ПОДДЕРЖКИ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56" y="1459282"/>
            <a:ext cx="422388" cy="4223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2288" y="1910330"/>
            <a:ext cx="282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Информационная</a:t>
            </a:r>
          </a:p>
          <a:p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Консультационная</a:t>
            </a:r>
          </a:p>
          <a:p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Подготовка/переподготовка и повышение квалификации работников МСП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518251" y="4067444"/>
            <a:ext cx="3293625" cy="1363"/>
          </a:xfrm>
          <a:prstGeom prst="line">
            <a:avLst/>
          </a:prstGeom>
          <a:ln w="12700">
            <a:solidFill>
              <a:srgbClr val="727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BF03CAC-48C4-D04A-8423-05E2A8A9E794}"/>
              </a:ext>
            </a:extLst>
          </p:cNvPr>
          <p:cNvSpPr txBox="1"/>
          <p:nvPr/>
        </p:nvSpPr>
        <p:spPr>
          <a:xfrm>
            <a:off x="430258" y="3651870"/>
            <a:ext cx="331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ФИНАНСОВАЯ ПОДДЕРЖКА </a:t>
            </a:r>
          </a:p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СУБЪЕКТОВ МСП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5364088" y="1900530"/>
            <a:ext cx="3293625" cy="1363"/>
          </a:xfrm>
          <a:prstGeom prst="line">
            <a:avLst/>
          </a:prstGeom>
          <a:ln w="12700">
            <a:solidFill>
              <a:srgbClr val="727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BF03CAC-48C4-D04A-8423-05E2A8A9E794}"/>
              </a:ext>
            </a:extLst>
          </p:cNvPr>
          <p:cNvSpPr txBox="1"/>
          <p:nvPr/>
        </p:nvSpPr>
        <p:spPr>
          <a:xfrm>
            <a:off x="5416071" y="1440228"/>
            <a:ext cx="331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ИМУЩЕСТВЕННАЯ</a:t>
            </a:r>
          </a:p>
          <a:p>
            <a:pPr algn="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ПОДДЕРЖКА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36094" y="1910914"/>
            <a:ext cx="32936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Предоставление во владение и (или) пользование на 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возмездной/безвозмездной/льготной основе </a:t>
            </a:r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государственного имущества на срок 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 менее 5 лет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C395BFC-9524-BA4D-AA88-EBB550113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53" y="1436893"/>
            <a:ext cx="421200" cy="421200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5724128" y="3147814"/>
            <a:ext cx="2919809" cy="12920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 algn="just">
              <a:buFontTx/>
              <a:buChar char="-"/>
            </a:pPr>
            <a:r>
              <a:rPr lang="ru-RU" sz="7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Постановление администрации МО МР «Печора» от 31.12.2019 </a:t>
            </a:r>
            <a:r>
              <a:rPr lang="ru-RU" sz="7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года </a:t>
            </a:r>
            <a:r>
              <a:rPr lang="ru-RU" sz="7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№1666 «Об утверждении муниципальной </a:t>
            </a:r>
            <a:r>
              <a:rPr lang="ru-RU" sz="7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программы МО МР «Печора» </a:t>
            </a:r>
            <a:r>
              <a:rPr lang="ru-RU" sz="7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«Развитие экономики»;</a:t>
            </a:r>
          </a:p>
          <a:p>
            <a:pPr marL="171450" indent="-171450" algn="just">
              <a:buFontTx/>
              <a:buChar char="-"/>
            </a:pPr>
            <a:r>
              <a:rPr lang="ru-RU" sz="7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Постановление администрации МР «Печора» от 24.09.2015 г. № 1072 «Об утверждении Регламента сопровождения инвестиционных проектов на территории МО МР «Печора» по принципу «одного окна</a:t>
            </a:r>
            <a:r>
              <a:rPr lang="ru-RU" sz="7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»;</a:t>
            </a:r>
          </a:p>
          <a:p>
            <a:pPr marL="171450" indent="-171450" algn="just">
              <a:buFontTx/>
              <a:buChar char="-"/>
            </a:pPr>
            <a:r>
              <a:rPr lang="ru-RU" sz="7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Распоряжением главы администрации МР «Печора» от </a:t>
            </a:r>
            <a:r>
              <a:rPr lang="ru-RU" sz="7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9.02.2023 </a:t>
            </a:r>
            <a:r>
              <a:rPr lang="ru-RU" sz="7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г. </a:t>
            </a:r>
            <a:r>
              <a:rPr lang="ru-RU" sz="7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№78-р </a:t>
            </a:r>
            <a:r>
              <a:rPr lang="ru-RU" sz="7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утвержден Координационный совет по малому и среднему предпринимательству МО МР «Печора</a:t>
            </a:r>
            <a:r>
              <a:rPr lang="ru-RU" sz="7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».</a:t>
            </a:r>
            <a:endParaRPr lang="ru-RU" sz="7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BF03CAC-48C4-D04A-8423-05E2A8A9E794}"/>
              </a:ext>
            </a:extLst>
          </p:cNvPr>
          <p:cNvSpPr txBox="1"/>
          <p:nvPr/>
        </p:nvSpPr>
        <p:spPr>
          <a:xfrm>
            <a:off x="5434814" y="2870815"/>
            <a:ext cx="331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НОРМАТИВНЫЕ ДОКУМЕНТЫ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057" y="474616"/>
            <a:ext cx="21272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10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67" y="472627"/>
            <a:ext cx="2190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ый треугольник 17"/>
          <p:cNvSpPr/>
          <p:nvPr/>
        </p:nvSpPr>
        <p:spPr>
          <a:xfrm rot="5400000">
            <a:off x="519530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26204" y="41151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Обращение к инвестору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91630"/>
            <a:ext cx="9144000" cy="2304256"/>
          </a:xfrm>
          <a:prstGeom prst="rect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406586" y="1491630"/>
            <a:ext cx="623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Уважаемые господа!</a:t>
            </a:r>
            <a:endParaRPr lang="ru-RU" sz="1200" i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06586" y="1851670"/>
            <a:ext cx="6237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Представляем Вам «Инвестиционный паспорт муниципального района «Печора». </a:t>
            </a:r>
          </a:p>
          <a:p>
            <a:pPr algn="ctr"/>
            <a:r>
              <a:rPr lang="ru-RU" sz="900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Важнейшим вопросом в деятельности администрации является привлечение инвестиций.</a:t>
            </a:r>
          </a:p>
          <a:p>
            <a:pPr algn="ctr"/>
            <a:r>
              <a:rPr lang="ru-RU" sz="900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Выгодное географическое расположение, транспортная доступность, красивейшая природа образует комфортный климат для каждого инвестора. Этому способствует и сложившаяся в районе политическая и социальная стабильность, наличие квалифицированных трудовых ресурсов. </a:t>
            </a:r>
            <a:endParaRPr lang="ru-RU" sz="900" i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900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Сегодня </a:t>
            </a:r>
            <a:r>
              <a:rPr lang="ru-RU" sz="900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основной задачей в области социально-экономического развития  района является создание и развитие действующих производств. </a:t>
            </a:r>
            <a:r>
              <a:rPr lang="ru-RU" sz="900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Приоритетными </a:t>
            </a:r>
            <a:r>
              <a:rPr lang="ru-RU" sz="900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являются инвестиционные вложения в сельское хозяйство, деревообработку,  в </a:t>
            </a:r>
            <a:r>
              <a:rPr lang="ru-RU" sz="900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сферу культуры </a:t>
            </a:r>
            <a:r>
              <a:rPr lang="ru-RU" sz="900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туризма. </a:t>
            </a:r>
          </a:p>
          <a:p>
            <a:pPr algn="ctr"/>
            <a:r>
              <a:rPr lang="ru-RU" sz="900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Администрация муниципального района «Печора» гарантирует потенциальным инвесторам создание оптимальных условий для успешного ведения бизнеса: оперативное решение вопросов, </a:t>
            </a:r>
            <a:endParaRPr lang="ru-RU" sz="900" i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900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прозрачность процессов, открытый </a:t>
            </a:r>
            <a:r>
              <a:rPr lang="ru-RU" sz="900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диалог. </a:t>
            </a:r>
          </a:p>
          <a:p>
            <a:pPr algn="ctr"/>
            <a:r>
              <a:rPr lang="ru-RU" sz="900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Мы заинтересованы в том, чтобы Ваш бизнес был эффективным, стабильным и  безопасным, налоги поступали в местный бюджет, развивалась экономика района, и улучшалось качество  жизни его жителей.</a:t>
            </a:r>
          </a:p>
          <a:p>
            <a:pPr algn="ctr"/>
            <a:endParaRPr lang="ru-RU" sz="900" i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44092" y="3889960"/>
            <a:ext cx="3672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уважением, и. о. главы </a:t>
            </a:r>
            <a:r>
              <a:rPr lang="ru-RU" sz="1000" b="1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муниципального района - </a:t>
            </a:r>
            <a:r>
              <a:rPr lang="ru-RU" sz="10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руководителя администрации МР «Печора»</a:t>
            </a:r>
          </a:p>
          <a:p>
            <a:pPr algn="r"/>
            <a:r>
              <a:rPr lang="ru-RU" sz="10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Яковина Галина Сергеевна</a:t>
            </a:r>
            <a:endParaRPr lang="ru-RU" sz="1000" b="1" i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1172" y="3890541"/>
            <a:ext cx="2211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1100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82</a:t>
            </a:r>
            <a:r>
              <a:rPr lang="ru-RU" sz="1100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142</a:t>
            </a:r>
            <a:r>
              <a:rPr lang="en-US" sz="1100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ru-RU" sz="1100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</a:t>
            </a:r>
            <a:r>
              <a:rPr lang="en-US" sz="1100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ru-RU" sz="1100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44</a:t>
            </a:r>
            <a:r>
              <a:rPr lang="en-US" sz="1100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ru-RU" sz="1100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44</a:t>
            </a:r>
            <a:endParaRPr lang="en-US" sz="1100" i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100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mr_pechora@mail.ru</a:t>
            </a:r>
            <a:endParaRPr lang="ru-RU" sz="1100" i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100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www.pechoraonline.ru</a:t>
            </a:r>
            <a:endParaRPr lang="ru-RU" sz="1100" i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100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https://vk.com/pechoraonline</a:t>
            </a:r>
            <a:endParaRPr lang="ru-RU" sz="1100" i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6" y="3956199"/>
            <a:ext cx="144016" cy="144016"/>
          </a:xfrm>
          <a:prstGeom prst="rect">
            <a:avLst/>
          </a:prstGeom>
        </p:spPr>
      </p:pic>
      <p:pic>
        <p:nvPicPr>
          <p:cNvPr id="38" name="Рисунок 3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6" y="4131245"/>
            <a:ext cx="156071" cy="144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5" y="4297906"/>
            <a:ext cx="156071" cy="15607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6" y="4453977"/>
            <a:ext cx="156070" cy="15607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«Печора»</a:t>
            </a:r>
          </a:p>
        </p:txBody>
      </p:sp>
      <p:pic>
        <p:nvPicPr>
          <p:cNvPr id="3" name="Picture 3" descr="C:\Users\Старомельникова ЕП\Desktop\photo_2024-01-18_13-34-11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1563638"/>
            <a:ext cx="254192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75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023828" y="4568229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www.invest.rkomi.ru</a:t>
            </a:r>
            <a:endParaRPr lang="ru-RU" sz="105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Прямоугольный треугольник 57"/>
          <p:cNvSpPr/>
          <p:nvPr/>
        </p:nvSpPr>
        <p:spPr>
          <a:xfrm>
            <a:off x="-4061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ый треугольник 58"/>
          <p:cNvSpPr/>
          <p:nvPr/>
        </p:nvSpPr>
        <p:spPr>
          <a:xfrm>
            <a:off x="1075939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ый треугольник 61"/>
          <p:cNvSpPr/>
          <p:nvPr/>
        </p:nvSpPr>
        <p:spPr>
          <a:xfrm>
            <a:off x="2155939" y="405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>
            <a:off x="8064000" y="405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>
            <a:off x="6984000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>
            <a:off x="8028504" y="81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755576" y="1707654"/>
            <a:ext cx="3748269" cy="1787426"/>
            <a:chOff x="2695939" y="1707654"/>
            <a:chExt cx="3748269" cy="1787426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2695939" y="1707654"/>
              <a:ext cx="3748269" cy="738664"/>
              <a:chOff x="2699792" y="1707654"/>
              <a:chExt cx="3744416" cy="738664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3347864" y="1707654"/>
                <a:ext cx="309634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solidFill>
                      <a:srgbClr val="72727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Министерство экономического развития и промышленности Республики Коми</a:t>
                </a:r>
              </a:p>
            </p:txBody>
          </p:sp>
          <p:pic>
            <p:nvPicPr>
              <p:cNvPr id="1028" name="Picture 4" descr="ÐÐ¾ÑÐ¾Ð¶ÐµÐµ Ð¸Ð·Ð¾Ð±ÑÐ°Ð¶ÐµÐ½Ð¸Ðµ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3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792" y="1806813"/>
                <a:ext cx="535425" cy="6243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2695939" y="2571750"/>
              <a:ext cx="37482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Россия, Республика Коми, Сыктывкар,</a:t>
              </a:r>
            </a:p>
            <a:p>
              <a:pPr algn="ctr"/>
              <a:r>
                <a:rPr lang="ru-RU" sz="900" dirty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</a:t>
              </a:r>
              <a:r>
                <a:rPr lang="ru-RU" sz="900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л. Интернациональная, д. 157, 167982</a:t>
              </a:r>
            </a:p>
            <a:p>
              <a:pPr algn="ctr"/>
              <a:r>
                <a:rPr lang="ru-RU" sz="900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Телефон: (8212) 25-54-33 (доб. 200)</a:t>
              </a:r>
            </a:p>
            <a:p>
              <a:pPr algn="ctr"/>
              <a:r>
                <a:rPr lang="ru-RU" sz="900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Факс: (8212) 29-39-36</a:t>
              </a:r>
            </a:p>
            <a:p>
              <a:pPr algn="ctr"/>
              <a:r>
                <a:rPr lang="en-US" sz="900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E-Mail</a:t>
              </a:r>
              <a:r>
                <a:rPr lang="ru-RU" sz="900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: </a:t>
              </a:r>
              <a:r>
                <a:rPr lang="en-US" sz="900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minek@minek.rkomi.ru</a:t>
              </a:r>
              <a:endPara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US" sz="900" dirty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econom.rkomi.ru</a:t>
              </a:r>
              <a:endParaRPr lang="ru-RU" sz="6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213557" y="1723767"/>
            <a:ext cx="3099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Администрация</a:t>
            </a:r>
          </a:p>
          <a:p>
            <a:r>
              <a:rPr lang="ru-RU" sz="16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«Печора»</a:t>
            </a:r>
            <a:endParaRPr lang="ru-RU" sz="11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06528" y="2571750"/>
            <a:ext cx="3748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Россия, Республика Коми, г. Печора, ул. Ленинградская, д. 15,</a:t>
            </a:r>
          </a:p>
          <a:p>
            <a:pPr algn="ctr"/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И. о. главы </a:t>
            </a:r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муниципального района- </a:t>
            </a:r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руководителя </a:t>
            </a:r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администрации</a:t>
            </a:r>
          </a:p>
          <a:p>
            <a:pPr algn="ctr"/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Яковина Галина Сергеевна</a:t>
            </a:r>
            <a:endParaRPr lang="ru-RU" sz="900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Телефон: </a:t>
            </a:r>
            <a:r>
              <a:rPr lang="ru-RU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(82142) 7-44-44</a:t>
            </a:r>
          </a:p>
          <a:p>
            <a:pPr algn="ctr"/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Факс: (82142) 7-47-44</a:t>
            </a:r>
          </a:p>
          <a:p>
            <a:pPr algn="ctr"/>
            <a:r>
              <a:rPr lang="en-US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E-Mail</a:t>
            </a:r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9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mr_pechora@mail.ru</a:t>
            </a:r>
          </a:p>
          <a:p>
            <a:pPr algn="ctr"/>
            <a:r>
              <a:rPr lang="en-US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www.pechoraonline.ru</a:t>
            </a:r>
            <a:endParaRPr lang="en-US" sz="900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5"/>
          <a:stretch/>
        </p:blipFill>
        <p:spPr bwMode="auto">
          <a:xfrm>
            <a:off x="2159210" y="0"/>
            <a:ext cx="1079500" cy="80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5"/>
          <a:stretch/>
        </p:blipFill>
        <p:spPr bwMode="auto">
          <a:xfrm>
            <a:off x="6948884" y="2322"/>
            <a:ext cx="1079500" cy="80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91" y="1723767"/>
            <a:ext cx="47625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6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123" y="474616"/>
            <a:ext cx="2190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Историческая справка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539552" y="1480017"/>
            <a:ext cx="6350" cy="2916000"/>
          </a:xfrm>
          <a:prstGeom prst="line">
            <a:avLst/>
          </a:prstGeom>
          <a:ln w="38100">
            <a:solidFill>
              <a:srgbClr val="EBE9E9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омб 4"/>
          <p:cNvSpPr/>
          <p:nvPr/>
        </p:nvSpPr>
        <p:spPr>
          <a:xfrm>
            <a:off x="489551" y="1571702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04432" y="1276023"/>
            <a:ext cx="70639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XX </a:t>
            </a:r>
            <a:r>
              <a:rPr lang="ru-RU" sz="105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век – строительство </a:t>
            </a:r>
            <a:r>
              <a:rPr lang="ru-RU" sz="105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железной </a:t>
            </a:r>
            <a:r>
              <a:rPr lang="ru-RU" sz="105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дороги, развитие пароходства</a:t>
            </a:r>
            <a:endParaRPr lang="ru-RU" sz="105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1932 </a:t>
            </a:r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 -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Организовано Печорское речное </a:t>
            </a:r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пароходство.</a:t>
            </a:r>
          </a:p>
          <a:p>
            <a:pPr algn="just"/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1940 год - организован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причал Канин </a:t>
            </a:r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Нос. </a:t>
            </a:r>
          </a:p>
          <a:p>
            <a:pPr algn="just"/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1942 – основан Печорский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речной порт.</a:t>
            </a:r>
          </a:p>
          <a:p>
            <a:pPr algn="just"/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1942 - </a:t>
            </a:r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пущен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эксплуатацию железнодорожный мост через р. Печору.</a:t>
            </a:r>
            <a:endParaRPr lang="ru-RU" sz="1050" b="1" dirty="0" smtClean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1941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 </a:t>
            </a:r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в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составе Печорского округа Коми АССР из состава </a:t>
            </a:r>
            <a:r>
              <a:rPr lang="ru-RU" sz="1050" b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Усть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-Усинского района был образован </a:t>
            </a:r>
            <a:r>
              <a:rPr lang="ru-RU" sz="1050" b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Кожвинский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район с </a:t>
            </a:r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административным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центром в посёлке </a:t>
            </a:r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Кожва.</a:t>
            </a:r>
          </a:p>
          <a:p>
            <a:pPr algn="just"/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1949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 - началась прокладка железной дороги Котлас – Воркута, при пересечении которой с рекой Печорой была в 1940-1941 годах построена железнодорожная станция </a:t>
            </a:r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Печора. </a:t>
            </a:r>
            <a:endParaRPr lang="ru-RU" sz="800" b="1" i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1959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 – </a:t>
            </a:r>
            <a:r>
              <a:rPr lang="ru-RU" sz="1050" b="1" dirty="0" err="1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кожвинский</a:t>
            </a:r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район и территория упраздненного </a:t>
            </a:r>
            <a:r>
              <a:rPr lang="ru-RU" sz="1050" b="1" dirty="0" err="1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Усть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-Усинского района были объединены в Печорский район с административным центром в г. Печора</a:t>
            </a:r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1998 </a:t>
            </a:r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решением внеочередной XX сессии Совета города Печоры </a:t>
            </a:r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первого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созыва в границах территории, подчинённой администрации города Печора, было образовано муниципальное образование «Город Печора и подчиненная ему территория». </a:t>
            </a:r>
            <a:endParaRPr lang="ru-RU" sz="1050" b="1" dirty="0" smtClean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0" algn="just"/>
            <a:r>
              <a:rPr lang="ru-RU" sz="105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XXI век – развитие муниципального района «Печора»</a:t>
            </a:r>
          </a:p>
          <a:p>
            <a:pPr algn="just"/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2000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 – открыт новый железнодорожный вокзал</a:t>
            </a:r>
            <a:endParaRPr lang="ru-RU" sz="1050" b="1" dirty="0" smtClean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2006 год – принят новый Устав, согласно которому муниципальное образование «Город Печора и подчинённая ему территория» было преобразовано в муниципальный район «Печора».</a:t>
            </a:r>
          </a:p>
          <a:p>
            <a:pPr algn="just"/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2013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 – </a:t>
            </a:r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открыто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МАУ «Спортивный оздоровительный комплекс «Сияние Севера</a:t>
            </a:r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».</a:t>
            </a:r>
          </a:p>
          <a:p>
            <a:pPr algn="just"/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2015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 – </a:t>
            </a:r>
            <a:r>
              <a:rPr lang="ru-RU" sz="1050" b="1" dirty="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открытие 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административно-бытового центра «Этнокультурный парк «Бызовая»</a:t>
            </a:r>
          </a:p>
        </p:txBody>
      </p:sp>
      <p:sp>
        <p:nvSpPr>
          <p:cNvPr id="20" name="Ромб 19"/>
          <p:cNvSpPr/>
          <p:nvPr/>
        </p:nvSpPr>
        <p:spPr>
          <a:xfrm>
            <a:off x="488973" y="1859819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омб 20"/>
          <p:cNvSpPr/>
          <p:nvPr/>
        </p:nvSpPr>
        <p:spPr>
          <a:xfrm>
            <a:off x="488395" y="2024124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омб 21"/>
          <p:cNvSpPr/>
          <p:nvPr/>
        </p:nvSpPr>
        <p:spPr>
          <a:xfrm>
            <a:off x="486594" y="2338448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омб 22"/>
          <p:cNvSpPr/>
          <p:nvPr/>
        </p:nvSpPr>
        <p:spPr>
          <a:xfrm>
            <a:off x="484211" y="2658041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омб 23"/>
          <p:cNvSpPr/>
          <p:nvPr/>
        </p:nvSpPr>
        <p:spPr>
          <a:xfrm>
            <a:off x="488973" y="2817584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омб 24"/>
          <p:cNvSpPr/>
          <p:nvPr/>
        </p:nvSpPr>
        <p:spPr>
          <a:xfrm>
            <a:off x="491354" y="3162324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омб 26"/>
          <p:cNvSpPr/>
          <p:nvPr/>
        </p:nvSpPr>
        <p:spPr>
          <a:xfrm>
            <a:off x="491354" y="3546742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омб 30"/>
          <p:cNvSpPr/>
          <p:nvPr/>
        </p:nvSpPr>
        <p:spPr>
          <a:xfrm>
            <a:off x="491354" y="3690758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омб 31"/>
          <p:cNvSpPr/>
          <p:nvPr/>
        </p:nvSpPr>
        <p:spPr>
          <a:xfrm>
            <a:off x="491354" y="4019545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«Печора»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2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Группа 67"/>
          <p:cNvGrpSpPr/>
          <p:nvPr/>
        </p:nvGrpSpPr>
        <p:grpSpPr>
          <a:xfrm>
            <a:off x="522411" y="4443958"/>
            <a:ext cx="353366" cy="347355"/>
            <a:chOff x="584222" y="4083918"/>
            <a:chExt cx="506823" cy="504056"/>
          </a:xfrm>
          <a:solidFill>
            <a:srgbClr val="004D40"/>
          </a:solidFill>
        </p:grpSpPr>
        <p:sp>
          <p:nvSpPr>
            <p:cNvPr id="69" name="Прямоугольник 68"/>
            <p:cNvSpPr/>
            <p:nvPr/>
          </p:nvSpPr>
          <p:spPr>
            <a:xfrm>
              <a:off x="584222" y="4083918"/>
              <a:ext cx="50682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72" y="4125055"/>
              <a:ext cx="421779" cy="421779"/>
            </a:xfrm>
            <a:prstGeom prst="rect">
              <a:avLst/>
            </a:prstGeom>
            <a:grpFill/>
          </p:spPr>
        </p:pic>
      </p:grpSp>
      <p:sp>
        <p:nvSpPr>
          <p:cNvPr id="5" name="Прямоугольник 4"/>
          <p:cNvSpPr/>
          <p:nvPr/>
        </p:nvSpPr>
        <p:spPr>
          <a:xfrm>
            <a:off x="4950296" y="1803"/>
            <a:ext cx="4193704" cy="5143285"/>
          </a:xfrm>
          <a:custGeom>
            <a:avLst/>
            <a:gdLst>
              <a:gd name="connsiteX0" fmla="*/ 0 w 4572000"/>
              <a:gd name="connsiteY0" fmla="*/ 0 h 5134077"/>
              <a:gd name="connsiteX1" fmla="*/ 4572000 w 4572000"/>
              <a:gd name="connsiteY1" fmla="*/ 0 h 5134077"/>
              <a:gd name="connsiteX2" fmla="*/ 4572000 w 4572000"/>
              <a:gd name="connsiteY2" fmla="*/ 5134077 h 5134077"/>
              <a:gd name="connsiteX3" fmla="*/ 0 w 4572000"/>
              <a:gd name="connsiteY3" fmla="*/ 5134077 h 5134077"/>
              <a:gd name="connsiteX4" fmla="*/ 0 w 4572000"/>
              <a:gd name="connsiteY4" fmla="*/ 0 h 5134077"/>
              <a:gd name="connsiteX0" fmla="*/ 2356834 w 4572000"/>
              <a:gd name="connsiteY0" fmla="*/ 0 h 5134077"/>
              <a:gd name="connsiteX1" fmla="*/ 4572000 w 4572000"/>
              <a:gd name="connsiteY1" fmla="*/ 0 h 5134077"/>
              <a:gd name="connsiteX2" fmla="*/ 4572000 w 4572000"/>
              <a:gd name="connsiteY2" fmla="*/ 5134077 h 5134077"/>
              <a:gd name="connsiteX3" fmla="*/ 0 w 4572000"/>
              <a:gd name="connsiteY3" fmla="*/ 5134077 h 5134077"/>
              <a:gd name="connsiteX4" fmla="*/ 2356834 w 4572000"/>
              <a:gd name="connsiteY4" fmla="*/ 0 h 5134077"/>
              <a:gd name="connsiteX0" fmla="*/ 1706451 w 4572000"/>
              <a:gd name="connsiteY0" fmla="*/ 0 h 5134077"/>
              <a:gd name="connsiteX1" fmla="*/ 4572000 w 4572000"/>
              <a:gd name="connsiteY1" fmla="*/ 0 h 5134077"/>
              <a:gd name="connsiteX2" fmla="*/ 4572000 w 4572000"/>
              <a:gd name="connsiteY2" fmla="*/ 5134077 h 5134077"/>
              <a:gd name="connsiteX3" fmla="*/ 0 w 4572000"/>
              <a:gd name="connsiteY3" fmla="*/ 5134077 h 5134077"/>
              <a:gd name="connsiteX4" fmla="*/ 1706451 w 4572000"/>
              <a:gd name="connsiteY4" fmla="*/ 0 h 513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5134077">
                <a:moveTo>
                  <a:pt x="1706451" y="0"/>
                </a:moveTo>
                <a:lnTo>
                  <a:pt x="4572000" y="0"/>
                </a:lnTo>
                <a:lnTo>
                  <a:pt x="4572000" y="5134077"/>
                </a:lnTo>
                <a:lnTo>
                  <a:pt x="0" y="5134077"/>
                </a:lnTo>
                <a:lnTo>
                  <a:pt x="1706451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1000" r="-5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араллелограмм 40"/>
          <p:cNvSpPr/>
          <p:nvPr/>
        </p:nvSpPr>
        <p:spPr>
          <a:xfrm>
            <a:off x="4031940" y="0"/>
            <a:ext cx="2988332" cy="5145088"/>
          </a:xfrm>
          <a:prstGeom prst="parallelogram">
            <a:avLst>
              <a:gd name="adj" fmla="val 56236"/>
            </a:avLst>
          </a:prstGeom>
          <a:solidFill>
            <a:schemeClr val="bg1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араллелограмм 42"/>
          <p:cNvSpPr/>
          <p:nvPr/>
        </p:nvSpPr>
        <p:spPr>
          <a:xfrm>
            <a:off x="4247964" y="0"/>
            <a:ext cx="2988332" cy="5145088"/>
          </a:xfrm>
          <a:prstGeom prst="parallelogram">
            <a:avLst>
              <a:gd name="adj" fmla="val 56236"/>
            </a:avLst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ый треугольник 24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Общая характеристика района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0" y="942262"/>
            <a:ext cx="517094" cy="5170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57254" y="943341"/>
            <a:ext cx="2520280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ПЛОЩАДЬ ТЕРРИТОРИИ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57254" y="1081841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28,9 тыс.</a:t>
            </a:r>
            <a:r>
              <a:rPr lang="ru-RU" sz="20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км²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539552" y="1604970"/>
            <a:ext cx="3037982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48331"/>
            <a:ext cx="518400" cy="518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077490" y="1730531"/>
            <a:ext cx="2736304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ЧИСЛЕННОСТЬ НАСЕЛЕНИЯ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77490" y="1907208"/>
            <a:ext cx="1920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42 796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9000" y="2381398"/>
            <a:ext cx="13506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ГОРОДСКИЕ ЖИТЕЛИ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9437" y="2489120"/>
            <a:ext cx="1098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4D4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37 774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042312" y="2381048"/>
            <a:ext cx="1305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СЕЛЬСКИЕ ЖИТЕЛИ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042312" y="2494157"/>
            <a:ext cx="921526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5 022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539552" y="2901114"/>
            <a:ext cx="3037982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8" y="3011982"/>
            <a:ext cx="465196" cy="465196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043608" y="3005059"/>
            <a:ext cx="1872208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РАЙОННЫЙ ЦЕНТР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43608" y="314907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г. Печора</a:t>
            </a:r>
            <a:endParaRPr lang="ru-RU" sz="16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539552" y="3691914"/>
            <a:ext cx="3037982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057254" y="3477178"/>
            <a:ext cx="19202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население 38784 чел</a:t>
            </a:r>
            <a:r>
              <a:rPr lang="ru-RU" sz="1000" b="1" dirty="0" smtClean="0">
                <a:solidFill>
                  <a:srgbClr val="EBE9E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ru-RU" sz="1400" b="1" dirty="0">
              <a:solidFill>
                <a:srgbClr val="EBE9E9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44293" y="3770158"/>
            <a:ext cx="16142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СЕЛЬСКИЕ ПОСЕЛЕНИЯ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44731" y="3877880"/>
            <a:ext cx="648991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037606" y="3772189"/>
            <a:ext cx="17423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ГОРОДСКИХ ПОСЕЛЕНИЙ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037606" y="3885298"/>
            <a:ext cx="1920230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57162" y="4383395"/>
            <a:ext cx="3125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Климат умеренно-континентальный</a:t>
            </a:r>
            <a:endParaRPr lang="ru-RU" sz="7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57162" y="4535795"/>
            <a:ext cx="3076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+15,4 </a:t>
            </a:r>
            <a:r>
              <a:rPr lang="en-US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°</a:t>
            </a:r>
            <a:r>
              <a:rPr lang="en-US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средняя температура в июле (самый теплый месяц)</a:t>
            </a:r>
          </a:p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-19,3 </a:t>
            </a:r>
            <a:r>
              <a:rPr lang="en-US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°</a:t>
            </a:r>
            <a:r>
              <a:rPr lang="en-US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средняя температура в январе (самый холодный месяц</a:t>
            </a:r>
            <a:r>
              <a:rPr lang="ru-RU" sz="7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ru-RU" sz="400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ый треугольник 51"/>
          <p:cNvSpPr/>
          <p:nvPr/>
        </p:nvSpPr>
        <p:spPr>
          <a:xfrm flipH="1">
            <a:off x="4000500" y="0"/>
            <a:ext cx="5143500" cy="5143500"/>
          </a:xfrm>
          <a:prstGeom prst="rtTriangle">
            <a:avLst/>
          </a:prstGeom>
          <a:blipFill dpi="0" rotWithShape="1">
            <a:blip r:embed="rId2"/>
            <a:srcRect/>
            <a:stretch>
              <a:fillRect l="-80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Равнобедренный треугольник 52"/>
          <p:cNvSpPr/>
          <p:nvPr/>
        </p:nvSpPr>
        <p:spPr>
          <a:xfrm rot="10800000">
            <a:off x="4967536" y="0"/>
            <a:ext cx="4176464" cy="2298674"/>
          </a:xfrm>
          <a:prstGeom prst="triangle">
            <a:avLst>
              <a:gd name="adj" fmla="val 55473"/>
            </a:avLst>
          </a:prstGeom>
          <a:blipFill dpi="0" rotWithShape="0">
            <a:blip r:embed="rId3"/>
            <a:srcRect/>
            <a:stretch>
              <a:fillRect l="-25000" t="-24000" r="10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E9DDC5E-93BD-B140-9F78-313D36BBD21B}"/>
              </a:ext>
            </a:extLst>
          </p:cNvPr>
          <p:cNvSpPr txBox="1"/>
          <p:nvPr/>
        </p:nvSpPr>
        <p:spPr>
          <a:xfrm>
            <a:off x="395536" y="1916127"/>
            <a:ext cx="56886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ГЛАВНАЯ СТРАТЕГИЧЕСКАЯ ЦЕЛЬ РАЗВИТИЯ РАЙОНА:</a:t>
            </a:r>
          </a:p>
          <a:p>
            <a:pPr algn="just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Главная </a:t>
            </a:r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стратегическая цель развития муниципального района «Печора»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является - </a:t>
            </a:r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повышение благосостояния населения, формирование благоприятного инновационного, инвестиционного и предпринимательского климата на территории муниципального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района </a:t>
            </a:r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«Печора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38921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ый треугольник 1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Конкурентные </a:t>
            </a:r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преимущества</a:t>
            </a:r>
            <a:endParaRPr lang="ru-RU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539552" y="1868612"/>
            <a:ext cx="3600000" cy="11715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9DDC5E-93BD-B140-9F78-313D36BBD21B}"/>
              </a:ext>
            </a:extLst>
          </p:cNvPr>
          <p:cNvSpPr txBox="1"/>
          <p:nvPr/>
        </p:nvSpPr>
        <p:spPr>
          <a:xfrm>
            <a:off x="971600" y="1404566"/>
            <a:ext cx="49685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Базовая 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транспортная система (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железнодорожная магистраль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авиатранспорт, речная транспортная 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система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внутренняя автодорожная 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сеть, магистральный </a:t>
            </a:r>
            <a:r>
              <a:rPr lang="ru-RU" sz="900" b="1" dirty="0" err="1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нефте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900" b="1" dirty="0" err="1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газо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)провод, 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гидроэлектростанция, энергетическая 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сеть)</a:t>
            </a:r>
            <a:endParaRPr lang="ru-RU" sz="900" b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9DDC5E-93BD-B140-9F78-313D36BBD21B}"/>
              </a:ext>
            </a:extLst>
          </p:cNvPr>
          <p:cNvSpPr txBox="1"/>
          <p:nvPr/>
        </p:nvSpPr>
        <p:spPr>
          <a:xfrm>
            <a:off x="969796" y="1880050"/>
            <a:ext cx="4970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Высокий историко-культурный потенциал территории при наличии множества</a:t>
            </a: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местных достопримечательностей</a:t>
            </a:r>
            <a:endParaRPr lang="ru-RU" sz="900" b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530028" y="2345432"/>
            <a:ext cx="3600000" cy="11715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E9DDC5E-93BD-B140-9F78-313D36BBD21B}"/>
              </a:ext>
            </a:extLst>
          </p:cNvPr>
          <p:cNvSpPr txBox="1"/>
          <p:nvPr/>
        </p:nvSpPr>
        <p:spPr>
          <a:xfrm>
            <a:off x="971600" y="2366392"/>
            <a:ext cx="48965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Наличие широкого диапазона природных сырьевых ресурсов: нефти, газа, леса,</a:t>
            </a: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пресной воды, песка, щебня и др., а также - высокий рекреационный и</a:t>
            </a: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сельскохозяйственный потенциал территории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36377" y="2835392"/>
            <a:ext cx="3600000" cy="11715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E9DDC5E-93BD-B140-9F78-313D36BBD21B}"/>
              </a:ext>
            </a:extLst>
          </p:cNvPr>
          <p:cNvSpPr txBox="1"/>
          <p:nvPr/>
        </p:nvSpPr>
        <p:spPr>
          <a:xfrm>
            <a:off x="971600" y="2857748"/>
            <a:ext cx="48965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Наличие крупнейших в регионе 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организаций/предприятий, осуществляющих деятельность на территории МР «Печора»: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Печорская ГРЭС (филиал ОАО «ИНТЕР РАО - </a:t>
            </a:r>
            <a:r>
              <a:rPr lang="ru-RU" sz="900" b="1" dirty="0" err="1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Электрогенерация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 «Печорская 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        ГРЭС)</a:t>
            </a:r>
          </a:p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ФБУ «Администрация Печорского бассейна внутренних водных путей»</a:t>
            </a:r>
            <a:endParaRPr lang="ru-RU" sz="900" b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Филиал ООО «Газпром добыча Краснодар» - ЛПУМТ</a:t>
            </a:r>
            <a:endParaRPr lang="ru-RU" sz="900" b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Печорское ЛПУ МГ ООО «Газпром </a:t>
            </a:r>
            <a:r>
              <a:rPr lang="ru-RU" sz="900" b="1" dirty="0" err="1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трансгаз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Ухта»</a:t>
            </a:r>
            <a:endParaRPr lang="ru-RU" sz="900" b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Филиал АО «Газпром газораспределение Сыктывкар» в г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Печоре </a:t>
            </a:r>
          </a:p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53790"/>
            <a:ext cx="363215" cy="3632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1" y="1950614"/>
            <a:ext cx="320536" cy="3205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6021277-5201-954B-AB85-9ADF1403FC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31791"/>
            <a:ext cx="360040" cy="36004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1" y="2458382"/>
            <a:ext cx="3238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Равнобедренный треугольник 20"/>
          <p:cNvSpPr/>
          <p:nvPr/>
        </p:nvSpPr>
        <p:spPr>
          <a:xfrm rot="10800000">
            <a:off x="4941080" y="1849"/>
            <a:ext cx="4176464" cy="2298674"/>
          </a:xfrm>
          <a:prstGeom prst="triangle">
            <a:avLst>
              <a:gd name="adj" fmla="val 55473"/>
            </a:avLst>
          </a:prstGeom>
          <a:blipFill dpi="0" rotWithShape="0">
            <a:blip r:embed="rId7"/>
            <a:srcRect/>
            <a:stretch>
              <a:fillRect l="-12000" t="-24000" r="-1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2" name="Прямоугольный треугольник 21"/>
          <p:cNvSpPr/>
          <p:nvPr/>
        </p:nvSpPr>
        <p:spPr>
          <a:xfrm flipH="1">
            <a:off x="4000500" y="-10411"/>
            <a:ext cx="5143500" cy="5143500"/>
          </a:xfrm>
          <a:prstGeom prst="rtTriangle">
            <a:avLst/>
          </a:prstGeom>
          <a:blipFill dpi="0" rotWithShape="1">
            <a:blip r:embed="rId8"/>
            <a:srcRect/>
            <a:stretch>
              <a:fillRect l="-80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80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/>
          <p:cNvGrpSpPr/>
          <p:nvPr/>
        </p:nvGrpSpPr>
        <p:grpSpPr>
          <a:xfrm>
            <a:off x="4224218" y="0"/>
            <a:ext cx="4919781" cy="5145088"/>
            <a:chOff x="4031940" y="0"/>
            <a:chExt cx="5119679" cy="5145088"/>
          </a:xfrm>
          <a:blipFill>
            <a:blip r:embed="rId3"/>
            <a:stretch>
              <a:fillRect l="-1000" r="-55000"/>
            </a:stretch>
          </a:blipFill>
        </p:grpSpPr>
        <p:sp>
          <p:nvSpPr>
            <p:cNvPr id="45" name="Прямоугольник 4"/>
            <p:cNvSpPr/>
            <p:nvPr/>
          </p:nvSpPr>
          <p:spPr>
            <a:xfrm>
              <a:off x="4579620" y="1803"/>
              <a:ext cx="4571999" cy="5143285"/>
            </a:xfrm>
            <a:custGeom>
              <a:avLst/>
              <a:gdLst>
                <a:gd name="connsiteX0" fmla="*/ 0 w 4572000"/>
                <a:gd name="connsiteY0" fmla="*/ 0 h 5134077"/>
                <a:gd name="connsiteX1" fmla="*/ 4572000 w 4572000"/>
                <a:gd name="connsiteY1" fmla="*/ 0 h 5134077"/>
                <a:gd name="connsiteX2" fmla="*/ 4572000 w 4572000"/>
                <a:gd name="connsiteY2" fmla="*/ 5134077 h 5134077"/>
                <a:gd name="connsiteX3" fmla="*/ 0 w 4572000"/>
                <a:gd name="connsiteY3" fmla="*/ 5134077 h 5134077"/>
                <a:gd name="connsiteX4" fmla="*/ 0 w 4572000"/>
                <a:gd name="connsiteY4" fmla="*/ 0 h 5134077"/>
                <a:gd name="connsiteX0" fmla="*/ 2356834 w 4572000"/>
                <a:gd name="connsiteY0" fmla="*/ 0 h 5134077"/>
                <a:gd name="connsiteX1" fmla="*/ 4572000 w 4572000"/>
                <a:gd name="connsiteY1" fmla="*/ 0 h 5134077"/>
                <a:gd name="connsiteX2" fmla="*/ 4572000 w 4572000"/>
                <a:gd name="connsiteY2" fmla="*/ 5134077 h 5134077"/>
                <a:gd name="connsiteX3" fmla="*/ 0 w 4572000"/>
                <a:gd name="connsiteY3" fmla="*/ 5134077 h 5134077"/>
                <a:gd name="connsiteX4" fmla="*/ 2356834 w 4572000"/>
                <a:gd name="connsiteY4" fmla="*/ 0 h 5134077"/>
                <a:gd name="connsiteX0" fmla="*/ 1706451 w 4572000"/>
                <a:gd name="connsiteY0" fmla="*/ 0 h 5134077"/>
                <a:gd name="connsiteX1" fmla="*/ 4572000 w 4572000"/>
                <a:gd name="connsiteY1" fmla="*/ 0 h 5134077"/>
                <a:gd name="connsiteX2" fmla="*/ 4572000 w 4572000"/>
                <a:gd name="connsiteY2" fmla="*/ 5134077 h 5134077"/>
                <a:gd name="connsiteX3" fmla="*/ 0 w 4572000"/>
                <a:gd name="connsiteY3" fmla="*/ 5134077 h 5134077"/>
                <a:gd name="connsiteX4" fmla="*/ 1706451 w 4572000"/>
                <a:gd name="connsiteY4" fmla="*/ 0 h 5134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0" h="5134077">
                  <a:moveTo>
                    <a:pt x="1706451" y="0"/>
                  </a:moveTo>
                  <a:lnTo>
                    <a:pt x="4572000" y="0"/>
                  </a:lnTo>
                  <a:lnTo>
                    <a:pt x="4572000" y="5134077"/>
                  </a:lnTo>
                  <a:lnTo>
                    <a:pt x="0" y="5134077"/>
                  </a:lnTo>
                  <a:lnTo>
                    <a:pt x="170645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50" name="Параллелограмм 49"/>
            <p:cNvSpPr/>
            <p:nvPr/>
          </p:nvSpPr>
          <p:spPr>
            <a:xfrm>
              <a:off x="4031940" y="0"/>
              <a:ext cx="2988332" cy="5145088"/>
            </a:xfrm>
            <a:prstGeom prst="parallelogram">
              <a:avLst>
                <a:gd name="adj" fmla="val 5623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51" name="Параллелограмм 50"/>
            <p:cNvSpPr/>
            <p:nvPr/>
          </p:nvSpPr>
          <p:spPr>
            <a:xfrm>
              <a:off x="4247964" y="0"/>
              <a:ext cx="2988332" cy="5145088"/>
            </a:xfrm>
            <a:prstGeom prst="parallelogram">
              <a:avLst>
                <a:gd name="adj" fmla="val 5623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B8A4325-9F25-504B-8F3F-26995AA1D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4" y="1602132"/>
            <a:ext cx="424486" cy="424486"/>
          </a:xfrm>
          <a:prstGeom prst="rect">
            <a:avLst/>
          </a:prstGeom>
        </p:spPr>
      </p:pic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Природные и сырьевые ресурсы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7254" y="976578"/>
            <a:ext cx="3442738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ПЛОЩАДЬ ЗЕМЕЛЬ ЛЕСНОГО ФОНДА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57254" y="114158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5 552,2 </a:t>
            </a:r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тыс.</a:t>
            </a:r>
            <a:r>
              <a:rPr lang="ru-RU" sz="20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га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77490" y="1563638"/>
            <a:ext cx="3782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ОБЩИЙ ЗАПАС ЛЕСНЫХ НАСАЖДЕНИЙ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77490" y="1766819"/>
            <a:ext cx="192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209,0 </a:t>
            </a:r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млн. м³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539552" y="2260841"/>
            <a:ext cx="3037982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043608" y="2427734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ОБЩАЯ ДЛИНА РЕЧНОЙ СЕТИ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43608" y="2571751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153 </a:t>
            </a:r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км</a:t>
            </a:r>
            <a:endParaRPr lang="ru-RU" sz="16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9296" y="3003798"/>
            <a:ext cx="3782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НАИБОЛЕЕ КРУПНЫЕ: </a:t>
            </a:r>
            <a:r>
              <a:rPr lang="ru-RU" sz="12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р. </a:t>
            </a:r>
            <a:r>
              <a:rPr lang="ru-RU" sz="12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ПЕЧОРА</a:t>
            </a:r>
            <a:endParaRPr lang="ru-RU" sz="10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39552" y="3435846"/>
            <a:ext cx="3037982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56A39FA-3222-C043-A9AB-ED0ABB09CA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0" y="1017325"/>
            <a:ext cx="410992" cy="4109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A04206B-D743-7A4F-AFA3-43DC549073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1" y="2481044"/>
            <a:ext cx="427272" cy="4272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3C0D1EB-6057-D94B-90E0-5F11E49423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71" y="4333863"/>
            <a:ext cx="168682" cy="16868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CD3E75A-995B-8D4F-8AF0-30D72C4B7EFA}"/>
              </a:ext>
            </a:extLst>
          </p:cNvPr>
          <p:cNvSpPr txBox="1"/>
          <p:nvPr/>
        </p:nvSpPr>
        <p:spPr>
          <a:xfrm>
            <a:off x="680453" y="3814477"/>
            <a:ext cx="1803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НЕФТЬ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5AD2E89-7835-0242-BE19-8BC13FAB48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51" y="3853724"/>
            <a:ext cx="195330" cy="19533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445EBD8-57F3-9E4E-B47B-3286E30F05DF}"/>
              </a:ext>
            </a:extLst>
          </p:cNvPr>
          <p:cNvSpPr txBox="1"/>
          <p:nvPr/>
        </p:nvSpPr>
        <p:spPr>
          <a:xfrm>
            <a:off x="2468191" y="3807185"/>
            <a:ext cx="976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ГЛИНЫ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A7947B3-F576-4746-BD18-50649C4E9D01}"/>
              </a:ext>
            </a:extLst>
          </p:cNvPr>
          <p:cNvSpPr txBox="1"/>
          <p:nvPr/>
        </p:nvSpPr>
        <p:spPr>
          <a:xfrm>
            <a:off x="680453" y="4061657"/>
            <a:ext cx="901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ГАЗ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AEF4F29-6617-884C-BCF5-8F284F7C8B1D}"/>
              </a:ext>
            </a:extLst>
          </p:cNvPr>
          <p:cNvSpPr txBox="1"/>
          <p:nvPr/>
        </p:nvSpPr>
        <p:spPr>
          <a:xfrm>
            <a:off x="2468191" y="4054365"/>
            <a:ext cx="2247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ЛЕС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3EAD5EF-858B-E945-B2A8-5491A7F08DB1}"/>
              </a:ext>
            </a:extLst>
          </p:cNvPr>
          <p:cNvSpPr txBox="1"/>
          <p:nvPr/>
        </p:nvSpPr>
        <p:spPr>
          <a:xfrm>
            <a:off x="680453" y="4310975"/>
            <a:ext cx="1371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ПЕСКИ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DFECD95-99C0-A347-9071-0C3243246BD0}"/>
              </a:ext>
            </a:extLst>
          </p:cNvPr>
          <p:cNvSpPr txBox="1"/>
          <p:nvPr/>
        </p:nvSpPr>
        <p:spPr>
          <a:xfrm>
            <a:off x="2468191" y="4303683"/>
            <a:ext cx="1952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СТРОИТЕЛЬНЫЙ </a:t>
            </a:r>
            <a:r>
              <a:rPr lang="ru-RU" sz="10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КАМЕНЬ</a:t>
            </a:r>
            <a:endParaRPr lang="ru-RU" sz="8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75182F1C-7726-8246-B39B-4ACA01D36AB7}"/>
              </a:ext>
            </a:extLst>
          </p:cNvPr>
          <p:cNvSpPr txBox="1"/>
          <p:nvPr/>
        </p:nvSpPr>
        <p:spPr>
          <a:xfrm>
            <a:off x="539552" y="3518887"/>
            <a:ext cx="3492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МИНЕРАЛЬНО-СЫРЬЕВЫЕ РЕСУРСЫ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2" y="4351018"/>
            <a:ext cx="1762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5B8A4325-9F25-504B-8F3F-26995AA1D3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94" y="4069886"/>
            <a:ext cx="212243" cy="212243"/>
          </a:xfrm>
          <a:prstGeom prst="rect">
            <a:avLst/>
          </a:prstGeom>
        </p:spPr>
      </p:pic>
      <p:pic>
        <p:nvPicPr>
          <p:cNvPr id="1029" name="Picture 5" descr="C:\Users\Admin\Desktop\neft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2" y="3798817"/>
            <a:ext cx="267995" cy="26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425ebfe6c2759029e55adf05f92eb50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" y="4101502"/>
            <a:ext cx="228403" cy="18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014091" y="1803"/>
            <a:ext cx="3079242" cy="5145088"/>
            <a:chOff x="4031940" y="0"/>
            <a:chExt cx="3204356" cy="5145088"/>
          </a:xfrm>
        </p:grpSpPr>
        <p:sp>
          <p:nvSpPr>
            <p:cNvPr id="41" name="Параллелограмм 40"/>
            <p:cNvSpPr/>
            <p:nvPr/>
          </p:nvSpPr>
          <p:spPr>
            <a:xfrm>
              <a:off x="4031940" y="0"/>
              <a:ext cx="2988332" cy="5145088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lumMod val="75000"/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араллелограмм 42"/>
            <p:cNvSpPr/>
            <p:nvPr/>
          </p:nvSpPr>
          <p:spPr>
            <a:xfrm>
              <a:off x="4247964" y="0"/>
              <a:ext cx="2988332" cy="5145088"/>
            </a:xfrm>
            <a:prstGeom prst="parallelogram">
              <a:avLst>
                <a:gd name="adj" fmla="val 56678"/>
              </a:avLst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15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Население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7254" y="976578"/>
            <a:ext cx="3802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ЧИСЛЕННОСТЬ НАСЕЛЕНИЯ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57254" y="111507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42 796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5422" y="1479002"/>
            <a:ext cx="3782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МУЖЧИНЫ</a:t>
            </a:r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47%</a:t>
            </a:r>
            <a:r>
              <a:rPr lang="ru-RU" sz="10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ЖЕНЩИНЫ – 53% </a:t>
            </a:r>
            <a:endParaRPr lang="ru-RU" sz="1400" b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2" y="996194"/>
            <a:ext cx="446392" cy="44639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F179B28-01F5-2849-8415-B82FABFF8F2B}"/>
              </a:ext>
            </a:extLst>
          </p:cNvPr>
          <p:cNvSpPr txBox="1"/>
          <p:nvPr/>
        </p:nvSpPr>
        <p:spPr>
          <a:xfrm>
            <a:off x="395536" y="2067694"/>
            <a:ext cx="471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ЗАНЯТОСТЬ НАСЕЛЕНИЯ ПО ОСНОВНЫМ ВИДАМ </a:t>
            </a:r>
          </a:p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ЭКОНОМИЧЕСКОЙ ДЕЯТЕЛЬНОСТИ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0" name="Диаграмма 39">
            <a:extLst>
              <a:ext uri="{FF2B5EF4-FFF2-40B4-BE49-F238E27FC236}">
                <a16:creationId xmlns:a16="http://schemas.microsoft.com/office/drawing/2014/main" xmlns="" id="{CF06D67D-939C-2B49-B5CF-075CB60B79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167853"/>
              </p:ext>
            </p:extLst>
          </p:nvPr>
        </p:nvGraphicFramePr>
        <p:xfrm>
          <a:off x="420142" y="2447103"/>
          <a:ext cx="4302266" cy="16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1C0CB5A1-82F5-9F4C-AF14-171EB6B12BAF}"/>
              </a:ext>
            </a:extLst>
          </p:cNvPr>
          <p:cNvSpPr/>
          <p:nvPr/>
        </p:nvSpPr>
        <p:spPr>
          <a:xfrm>
            <a:off x="443922" y="2500413"/>
            <a:ext cx="1244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23.2</a:t>
            </a:r>
            <a:r>
              <a:rPr lang="ru-RU" sz="19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%</a:t>
            </a:r>
            <a:endParaRPr lang="ru-RU" sz="1900" b="1" dirty="0">
              <a:solidFill>
                <a:schemeClr val="tx1"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91AB2409-4050-144A-B1D1-F65C993B7B04}"/>
              </a:ext>
            </a:extLst>
          </p:cNvPr>
          <p:cNvSpPr/>
          <p:nvPr/>
        </p:nvSpPr>
        <p:spPr>
          <a:xfrm>
            <a:off x="456111" y="2723458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12.6%</a:t>
            </a:r>
            <a:endParaRPr lang="ru-RU" sz="2000" b="1" dirty="0">
              <a:solidFill>
                <a:schemeClr val="tx1"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9936BCFE-2053-5B4F-B5CC-89B04A937107}"/>
              </a:ext>
            </a:extLst>
          </p:cNvPr>
          <p:cNvSpPr/>
          <p:nvPr/>
        </p:nvSpPr>
        <p:spPr>
          <a:xfrm>
            <a:off x="432393" y="2965624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12.5%</a:t>
            </a:r>
            <a:endParaRPr lang="ru-RU" sz="2000" b="1" dirty="0">
              <a:solidFill>
                <a:schemeClr val="tx1"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94D6C010-8E74-9B43-B86E-9A312856FFBB}"/>
              </a:ext>
            </a:extLst>
          </p:cNvPr>
          <p:cNvSpPr/>
          <p:nvPr/>
        </p:nvSpPr>
        <p:spPr>
          <a:xfrm>
            <a:off x="437154" y="3198948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11.8%</a:t>
            </a:r>
            <a:endParaRPr lang="ru-RU" sz="2000" b="1" dirty="0">
              <a:solidFill>
                <a:schemeClr val="tx1"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2506A62-092B-EF49-A72C-C13A175E79C7}"/>
              </a:ext>
            </a:extLst>
          </p:cNvPr>
          <p:cNvSpPr/>
          <p:nvPr/>
        </p:nvSpPr>
        <p:spPr>
          <a:xfrm>
            <a:off x="441916" y="3428454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10.3%</a:t>
            </a:r>
            <a:endParaRPr lang="ru-RU" sz="2000" b="1" dirty="0">
              <a:solidFill>
                <a:schemeClr val="tx1"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FAA32D18-53F4-5745-BE28-54D6C5030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84" y="3060879"/>
            <a:ext cx="181190" cy="1811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9620" y="1803"/>
            <a:ext cx="4572000" cy="5143285"/>
          </a:xfrm>
          <a:custGeom>
            <a:avLst/>
            <a:gdLst>
              <a:gd name="connsiteX0" fmla="*/ 0 w 4572000"/>
              <a:gd name="connsiteY0" fmla="*/ 0 h 5134077"/>
              <a:gd name="connsiteX1" fmla="*/ 4572000 w 4572000"/>
              <a:gd name="connsiteY1" fmla="*/ 0 h 5134077"/>
              <a:gd name="connsiteX2" fmla="*/ 4572000 w 4572000"/>
              <a:gd name="connsiteY2" fmla="*/ 5134077 h 5134077"/>
              <a:gd name="connsiteX3" fmla="*/ 0 w 4572000"/>
              <a:gd name="connsiteY3" fmla="*/ 5134077 h 5134077"/>
              <a:gd name="connsiteX4" fmla="*/ 0 w 4572000"/>
              <a:gd name="connsiteY4" fmla="*/ 0 h 5134077"/>
              <a:gd name="connsiteX0" fmla="*/ 2356834 w 4572000"/>
              <a:gd name="connsiteY0" fmla="*/ 0 h 5134077"/>
              <a:gd name="connsiteX1" fmla="*/ 4572000 w 4572000"/>
              <a:gd name="connsiteY1" fmla="*/ 0 h 5134077"/>
              <a:gd name="connsiteX2" fmla="*/ 4572000 w 4572000"/>
              <a:gd name="connsiteY2" fmla="*/ 5134077 h 5134077"/>
              <a:gd name="connsiteX3" fmla="*/ 0 w 4572000"/>
              <a:gd name="connsiteY3" fmla="*/ 5134077 h 5134077"/>
              <a:gd name="connsiteX4" fmla="*/ 2356834 w 4572000"/>
              <a:gd name="connsiteY4" fmla="*/ 0 h 5134077"/>
              <a:gd name="connsiteX0" fmla="*/ 1706451 w 4572000"/>
              <a:gd name="connsiteY0" fmla="*/ 0 h 5134077"/>
              <a:gd name="connsiteX1" fmla="*/ 4572000 w 4572000"/>
              <a:gd name="connsiteY1" fmla="*/ 0 h 5134077"/>
              <a:gd name="connsiteX2" fmla="*/ 4572000 w 4572000"/>
              <a:gd name="connsiteY2" fmla="*/ 5134077 h 5134077"/>
              <a:gd name="connsiteX3" fmla="*/ 0 w 4572000"/>
              <a:gd name="connsiteY3" fmla="*/ 5134077 h 5134077"/>
              <a:gd name="connsiteX4" fmla="*/ 1706451 w 4572000"/>
              <a:gd name="connsiteY4" fmla="*/ 0 h 513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5134077">
                <a:moveTo>
                  <a:pt x="1706451" y="0"/>
                </a:moveTo>
                <a:lnTo>
                  <a:pt x="4572000" y="0"/>
                </a:lnTo>
                <a:lnTo>
                  <a:pt x="4572000" y="5134077"/>
                </a:lnTo>
                <a:lnTo>
                  <a:pt x="0" y="5134077"/>
                </a:lnTo>
                <a:lnTo>
                  <a:pt x="1706451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1000" r="-5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араллелограмм 40"/>
          <p:cNvSpPr/>
          <p:nvPr/>
        </p:nvSpPr>
        <p:spPr>
          <a:xfrm>
            <a:off x="4031940" y="0"/>
            <a:ext cx="2988332" cy="5145088"/>
          </a:xfrm>
          <a:prstGeom prst="parallelogram">
            <a:avLst>
              <a:gd name="adj" fmla="val 56236"/>
            </a:avLst>
          </a:prstGeom>
          <a:solidFill>
            <a:schemeClr val="bg1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араллелограмм 42"/>
          <p:cNvSpPr/>
          <p:nvPr/>
        </p:nvSpPr>
        <p:spPr>
          <a:xfrm>
            <a:off x="4247964" y="0"/>
            <a:ext cx="2988332" cy="5145088"/>
          </a:xfrm>
          <a:prstGeom prst="parallelogram">
            <a:avLst>
              <a:gd name="adj" fmla="val 56236"/>
            </a:avLst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06" y="2823374"/>
            <a:ext cx="218948" cy="218948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057254" y="4083918"/>
            <a:ext cx="3802778" cy="2308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СРЕДНЕСПИСОЧНАЯ ЧИСЛЕННОСТЬ РАБОТНИКОВ*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57254" y="422241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 </a:t>
            </a:r>
            <a:r>
              <a:rPr lang="ru-RU" b="1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231 чел</a:t>
            </a:r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2" y="4103534"/>
            <a:ext cx="446392" cy="446392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3E690155-14E2-D549-A491-4D655893C90C}"/>
              </a:ext>
            </a:extLst>
          </p:cNvPr>
          <p:cNvSpPr/>
          <p:nvPr/>
        </p:nvSpPr>
        <p:spPr>
          <a:xfrm>
            <a:off x="449296" y="4731990"/>
            <a:ext cx="3546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b="1" i="1" dirty="0" smtClean="0">
                <a:solidFill>
                  <a:srgbClr val="72727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*</a:t>
            </a:r>
            <a:r>
              <a:rPr lang="ru-RU" sz="900" b="1" i="1" dirty="0" smtClean="0">
                <a:solidFill>
                  <a:srgbClr val="72727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по состоянию на </a:t>
            </a:r>
            <a:r>
              <a:rPr lang="ru-RU" sz="900" b="1" i="1" dirty="0" smtClean="0">
                <a:solidFill>
                  <a:srgbClr val="72727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01.01.2024 </a:t>
            </a:r>
            <a:r>
              <a:rPr lang="ru-RU" sz="900" b="1" i="1" dirty="0" smtClean="0">
                <a:solidFill>
                  <a:srgbClr val="72727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года, без субъектов малого предпринимательства</a:t>
            </a:r>
            <a:endParaRPr lang="ru-RU" sz="900" b="1" i="1" dirty="0">
              <a:solidFill>
                <a:srgbClr val="72727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95936" y="2545080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ТРАНСПОРТИРОВКА </a:t>
            </a:r>
          </a:p>
          <a:p>
            <a:r>
              <a:rPr lang="ru-RU" sz="6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ХРАНЕНИЕ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95154" y="2830860"/>
            <a:ext cx="18674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ОБРАЗОВАНИЕ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55276" y="3012975"/>
            <a:ext cx="2436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ДЕЯТЕЛЬНОСТЬ В ОБЛАСТИ ЗДРАВООХРАНЕНИЯ И СОЦИАЛЬНЫХ УСЛУГ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04679" y="3245143"/>
            <a:ext cx="2436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ОБЕСПЕЧЕНИЕ ЭЛЕКТРИЧЕСКОЙ ЭНЕРГИЕЙ, ГАЗОМ И ПАРОМ; КОНДЕНСИРОВАНИЕ ВОЗДУХА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10693" y="3481828"/>
            <a:ext cx="2436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ГОСУДАРСВЕННОЕ УПРАВЛЕНИЕ И ОБАСПЕЧЕНИЕ ВОЕННОЙ БЕЗОПАСНОСТИ; СОЦИАЛЬНОЕ </a:t>
            </a:r>
            <a:r>
              <a:rPr lang="ru-RU" sz="6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ОБЕСПЕЧЕНИЕ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925" y="3535417"/>
            <a:ext cx="195263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Admin\Desktop\kissclipart-delivery-clipart-computer-icons-delivery-eb50c225cc035e95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7"/>
          <a:stretch/>
        </p:blipFill>
        <p:spPr bwMode="auto">
          <a:xfrm>
            <a:off x="3751914" y="2603836"/>
            <a:ext cx="204774" cy="1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icon54-16-512.png"/>
          <p:cNvPicPr>
            <a:picLocks noChangeAspect="1" noChangeArrowheads="1"/>
          </p:cNvPicPr>
          <p:nvPr/>
        </p:nvPicPr>
        <p:blipFill rotWithShape="1"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4"/>
          <a:stretch/>
        </p:blipFill>
        <p:spPr bwMode="auto">
          <a:xfrm>
            <a:off x="1859981" y="3309020"/>
            <a:ext cx="244698" cy="2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1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6021277-5201-954B-AB85-9ADF1403F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49" y="3033769"/>
            <a:ext cx="413603" cy="4136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B8A4325-9F25-504B-8F3F-26995AA1D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4" y="1076301"/>
            <a:ext cx="249490" cy="249490"/>
          </a:xfrm>
          <a:prstGeom prst="rect">
            <a:avLst/>
          </a:prstGeom>
        </p:spPr>
      </p:pic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Ключевые отрасли экономики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71600" y="97657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ДОБЫЧА ПОЛЕЗНЫХ ИСКОПАЕМЫХ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508104" y="0"/>
            <a:ext cx="4723636" cy="5145088"/>
            <a:chOff x="4031940" y="0"/>
            <a:chExt cx="5119680" cy="514508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579620" y="1803"/>
              <a:ext cx="4572000" cy="5143285"/>
            </a:xfrm>
            <a:custGeom>
              <a:avLst/>
              <a:gdLst>
                <a:gd name="connsiteX0" fmla="*/ 0 w 4572000"/>
                <a:gd name="connsiteY0" fmla="*/ 0 h 5134077"/>
                <a:gd name="connsiteX1" fmla="*/ 4572000 w 4572000"/>
                <a:gd name="connsiteY1" fmla="*/ 0 h 5134077"/>
                <a:gd name="connsiteX2" fmla="*/ 4572000 w 4572000"/>
                <a:gd name="connsiteY2" fmla="*/ 5134077 h 5134077"/>
                <a:gd name="connsiteX3" fmla="*/ 0 w 4572000"/>
                <a:gd name="connsiteY3" fmla="*/ 5134077 h 5134077"/>
                <a:gd name="connsiteX4" fmla="*/ 0 w 4572000"/>
                <a:gd name="connsiteY4" fmla="*/ 0 h 5134077"/>
                <a:gd name="connsiteX0" fmla="*/ 2356834 w 4572000"/>
                <a:gd name="connsiteY0" fmla="*/ 0 h 5134077"/>
                <a:gd name="connsiteX1" fmla="*/ 4572000 w 4572000"/>
                <a:gd name="connsiteY1" fmla="*/ 0 h 5134077"/>
                <a:gd name="connsiteX2" fmla="*/ 4572000 w 4572000"/>
                <a:gd name="connsiteY2" fmla="*/ 5134077 h 5134077"/>
                <a:gd name="connsiteX3" fmla="*/ 0 w 4572000"/>
                <a:gd name="connsiteY3" fmla="*/ 5134077 h 5134077"/>
                <a:gd name="connsiteX4" fmla="*/ 2356834 w 4572000"/>
                <a:gd name="connsiteY4" fmla="*/ 0 h 5134077"/>
                <a:gd name="connsiteX0" fmla="*/ 1706451 w 4572000"/>
                <a:gd name="connsiteY0" fmla="*/ 0 h 5134077"/>
                <a:gd name="connsiteX1" fmla="*/ 4572000 w 4572000"/>
                <a:gd name="connsiteY1" fmla="*/ 0 h 5134077"/>
                <a:gd name="connsiteX2" fmla="*/ 4572000 w 4572000"/>
                <a:gd name="connsiteY2" fmla="*/ 5134077 h 5134077"/>
                <a:gd name="connsiteX3" fmla="*/ 0 w 4572000"/>
                <a:gd name="connsiteY3" fmla="*/ 5134077 h 5134077"/>
                <a:gd name="connsiteX4" fmla="*/ 1706451 w 4572000"/>
                <a:gd name="connsiteY4" fmla="*/ 0 h 5134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0" h="5134077">
                  <a:moveTo>
                    <a:pt x="1706451" y="0"/>
                  </a:moveTo>
                  <a:lnTo>
                    <a:pt x="4572000" y="0"/>
                  </a:lnTo>
                  <a:lnTo>
                    <a:pt x="4572000" y="5134077"/>
                  </a:lnTo>
                  <a:lnTo>
                    <a:pt x="0" y="5134077"/>
                  </a:lnTo>
                  <a:lnTo>
                    <a:pt x="1706451" y="0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23000" t="-6000" r="-71000" b="-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араллелограмм 40"/>
            <p:cNvSpPr/>
            <p:nvPr/>
          </p:nvSpPr>
          <p:spPr>
            <a:xfrm>
              <a:off x="4031940" y="0"/>
              <a:ext cx="2988332" cy="5145088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lumMod val="75000"/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араллелограмм 42"/>
            <p:cNvSpPr/>
            <p:nvPr/>
          </p:nvSpPr>
          <p:spPr>
            <a:xfrm>
              <a:off x="4247964" y="0"/>
              <a:ext cx="2988332" cy="5145088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49296" y="2059214"/>
            <a:ext cx="4292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Оборот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организаций района: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2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65 460,0 млн. руб., 97,4% к 2022 году</a:t>
            </a:r>
          </a:p>
          <a:p>
            <a:pPr lvl="0"/>
            <a:r>
              <a:rPr lang="ru-RU" sz="1000" b="1" dirty="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 СОСТОЯНИЮ НА </a:t>
            </a:r>
            <a:r>
              <a:rPr lang="ru-RU" sz="1000" b="1" dirty="0" smtClean="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01.01.2024 </a:t>
            </a:r>
            <a:r>
              <a:rPr lang="ru-RU" sz="1000" b="1" dirty="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ГОДА</a:t>
            </a:r>
          </a:p>
          <a:p>
            <a:endParaRPr lang="ru-RU" sz="1200" b="1" dirty="0" smtClean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0C810833-6985-8E44-B3D4-5AEDFE2B66A1}"/>
              </a:ext>
            </a:extLst>
          </p:cNvPr>
          <p:cNvSpPr/>
          <p:nvPr/>
        </p:nvSpPr>
        <p:spPr>
          <a:xfrm>
            <a:off x="557949" y="1016615"/>
            <a:ext cx="366961" cy="373009"/>
          </a:xfrm>
          <a:prstGeom prst="ellipse">
            <a:avLst/>
          </a:prstGeom>
          <a:noFill/>
          <a:ln>
            <a:solidFill>
              <a:srgbClr val="727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23A5110-B60D-C041-BD55-55CAB6FE30EF}"/>
              </a:ext>
            </a:extLst>
          </p:cNvPr>
          <p:cNvSpPr txBox="1"/>
          <p:nvPr/>
        </p:nvSpPr>
        <p:spPr>
          <a:xfrm>
            <a:off x="3224605" y="977867"/>
            <a:ext cx="1402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СЕЛЬСКОЕ ХОЗЯЙСТВО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FF3C1388-8419-1440-ADDD-72928A356629}"/>
              </a:ext>
            </a:extLst>
          </p:cNvPr>
          <p:cNvSpPr/>
          <p:nvPr/>
        </p:nvSpPr>
        <p:spPr>
          <a:xfrm>
            <a:off x="2810955" y="1017904"/>
            <a:ext cx="366961" cy="373009"/>
          </a:xfrm>
          <a:prstGeom prst="ellipse">
            <a:avLst/>
          </a:prstGeom>
          <a:noFill/>
          <a:ln>
            <a:solidFill>
              <a:srgbClr val="727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8CA32D7F-35A0-2747-832F-A50CC26C42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71" y="1074966"/>
            <a:ext cx="249490" cy="24949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16C77EC-5736-E146-9CC4-F6C7CEAD24A0}"/>
              </a:ext>
            </a:extLst>
          </p:cNvPr>
          <p:cNvSpPr txBox="1"/>
          <p:nvPr/>
        </p:nvSpPr>
        <p:spPr>
          <a:xfrm>
            <a:off x="971552" y="1580944"/>
            <a:ext cx="1623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ЭНЕРГЕТИКА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7ECA24AE-3985-3C4A-9B09-1408D29B4334}"/>
              </a:ext>
            </a:extLst>
          </p:cNvPr>
          <p:cNvSpPr/>
          <p:nvPr/>
        </p:nvSpPr>
        <p:spPr>
          <a:xfrm>
            <a:off x="578707" y="1536372"/>
            <a:ext cx="366961" cy="373009"/>
          </a:xfrm>
          <a:prstGeom prst="ellipse">
            <a:avLst/>
          </a:prstGeom>
          <a:noFill/>
          <a:ln>
            <a:solidFill>
              <a:srgbClr val="727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39462A3-891A-004B-9627-951AE6CDF3C2}"/>
              </a:ext>
            </a:extLst>
          </p:cNvPr>
          <p:cNvSpPr txBox="1"/>
          <p:nvPr/>
        </p:nvSpPr>
        <p:spPr>
          <a:xfrm>
            <a:off x="3219458" y="1491630"/>
            <a:ext cx="1928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ОБРАБАТЫВАЮЩИЕ ПРОИЗВОДСТВА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xmlns="" id="{0ED51EC6-6BF0-264D-AEF1-577B08F0A6C4}"/>
              </a:ext>
            </a:extLst>
          </p:cNvPr>
          <p:cNvSpPr/>
          <p:nvPr/>
        </p:nvSpPr>
        <p:spPr>
          <a:xfrm>
            <a:off x="2805808" y="1531667"/>
            <a:ext cx="366961" cy="373009"/>
          </a:xfrm>
          <a:prstGeom prst="ellipse">
            <a:avLst/>
          </a:prstGeom>
          <a:noFill/>
          <a:ln>
            <a:solidFill>
              <a:srgbClr val="727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671EF064-0460-3F46-A20D-D332BCC29B5A}"/>
              </a:ext>
            </a:extLst>
          </p:cNvPr>
          <p:cNvSpPr txBox="1"/>
          <p:nvPr/>
        </p:nvSpPr>
        <p:spPr>
          <a:xfrm>
            <a:off x="971600" y="3003798"/>
            <a:ext cx="48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ОТГРУЖЕНО ТОВАРОВ СОБСТВЕННОГО ПРОИЗВОДСТВА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2F2E743B-7E57-CE4F-8E61-C72F35EA7860}"/>
              </a:ext>
            </a:extLst>
          </p:cNvPr>
          <p:cNvSpPr txBox="1"/>
          <p:nvPr/>
        </p:nvSpPr>
        <p:spPr>
          <a:xfrm>
            <a:off x="970563" y="3144654"/>
            <a:ext cx="2955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58 089,9 </a:t>
            </a:r>
            <a:r>
              <a:rPr lang="ru-RU" sz="16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млн. руб.</a:t>
            </a:r>
          </a:p>
          <a:p>
            <a:pPr lvl="0"/>
            <a:r>
              <a:rPr lang="ru-RU" sz="1000" b="1" dirty="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 СОСТОЯНИЮ НА </a:t>
            </a:r>
            <a:r>
              <a:rPr lang="ru-RU" sz="1000" b="1" dirty="0" smtClean="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01.01.2024 </a:t>
            </a:r>
            <a:r>
              <a:rPr lang="ru-RU" sz="1000" b="1" dirty="0" smtClean="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ГОДА</a:t>
            </a:r>
            <a:r>
              <a:rPr lang="ru-RU" sz="10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0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A534B366-81E3-924A-8502-3366A25245DB}"/>
              </a:ext>
            </a:extLst>
          </p:cNvPr>
          <p:cNvSpPr txBox="1"/>
          <p:nvPr/>
        </p:nvSpPr>
        <p:spPr>
          <a:xfrm>
            <a:off x="440722" y="3698652"/>
            <a:ext cx="4292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b="1" i="1" dirty="0">
              <a:solidFill>
                <a:schemeClr val="accent3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Молния 6"/>
          <p:cNvSpPr/>
          <p:nvPr/>
        </p:nvSpPr>
        <p:spPr>
          <a:xfrm>
            <a:off x="646273" y="1574305"/>
            <a:ext cx="190311" cy="277036"/>
          </a:xfrm>
          <a:prstGeom prst="lightningBol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71" y="1589255"/>
            <a:ext cx="2190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5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14290</TotalTime>
  <Words>1715</Words>
  <Application>Microsoft Office PowerPoint</Application>
  <PresentationFormat>Экран (16:9)</PresentationFormat>
  <Paragraphs>306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 Александр Викторович</dc:creator>
  <cp:lastModifiedBy>Старомельникова ЕП</cp:lastModifiedBy>
  <cp:revision>467</cp:revision>
  <cp:lastPrinted>2024-01-19T07:43:25Z</cp:lastPrinted>
  <dcterms:created xsi:type="dcterms:W3CDTF">2018-07-16T06:32:06Z</dcterms:created>
  <dcterms:modified xsi:type="dcterms:W3CDTF">2024-01-19T07:45:21Z</dcterms:modified>
</cp:coreProperties>
</file>