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7" r:id="rId3"/>
    <p:sldId id="275" r:id="rId4"/>
    <p:sldId id="276" r:id="rId5"/>
    <p:sldId id="259" r:id="rId6"/>
    <p:sldId id="271" r:id="rId7"/>
    <p:sldId id="272" r:id="rId8"/>
    <p:sldId id="273" r:id="rId9"/>
    <p:sldId id="270" r:id="rId10"/>
    <p:sldId id="258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E1CDCC"/>
    <a:srgbClr val="212020"/>
    <a:srgbClr val="61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>
        <p:scale>
          <a:sx n="117" d="100"/>
          <a:sy n="117" d="100"/>
        </p:scale>
        <p:origin x="-31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8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3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6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64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3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3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7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1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8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1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7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423319" y="4031475"/>
            <a:ext cx="9335294" cy="1954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Ремонт спортивного зала МОУ «ООШ п. Луговой»</a:t>
            </a:r>
            <a:endParaRPr lang="ru-RU" sz="36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47651" y="400050"/>
            <a:ext cx="12125325" cy="257174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Национальный проект «Образование»</a:t>
            </a:r>
            <a:br>
              <a:rPr lang="ru-RU" b="1" dirty="0" smtClean="0"/>
            </a:br>
            <a:r>
              <a:rPr lang="ru-RU" b="1" dirty="0" smtClean="0"/>
              <a:t>2020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0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276" y="242887"/>
            <a:ext cx="10944224" cy="160020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Перечень мероприятий по созданию новых мест дополнительного образования в МАУ ДО «ДДТ» г. Печора в 2020г.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7349" y="1843088"/>
            <a:ext cx="103441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1. Закупка оборудования и средств обучения по направлению «Экология» (естественно-научная направленность).</a:t>
            </a:r>
          </a:p>
          <a:p>
            <a:r>
              <a:rPr lang="ru-RU" sz="2600" dirty="0" smtClean="0"/>
              <a:t>2. </a:t>
            </a:r>
            <a:r>
              <a:rPr lang="ru-RU" sz="2600" dirty="0"/>
              <a:t>Закупка оборудования и </a:t>
            </a:r>
            <a:r>
              <a:rPr lang="ru-RU" sz="2600" dirty="0" smtClean="0"/>
              <a:t>средств </a:t>
            </a:r>
            <a:r>
              <a:rPr lang="ru-RU" sz="2600" dirty="0"/>
              <a:t>обучения по направлению </a:t>
            </a:r>
            <a:r>
              <a:rPr lang="ru-RU" sz="2600" dirty="0" smtClean="0"/>
              <a:t>«Краеведение» (туристско-краеведческая </a:t>
            </a:r>
            <a:r>
              <a:rPr lang="ru-RU" sz="2600" dirty="0"/>
              <a:t>направленность</a:t>
            </a:r>
            <a:r>
              <a:rPr lang="ru-RU" sz="2600" dirty="0" smtClean="0"/>
              <a:t>).</a:t>
            </a:r>
          </a:p>
          <a:p>
            <a:r>
              <a:rPr lang="ru-RU" sz="2600" dirty="0" smtClean="0"/>
              <a:t>3. </a:t>
            </a:r>
            <a:r>
              <a:rPr lang="ru-RU" sz="2600" dirty="0"/>
              <a:t>Закупка оборудования и </a:t>
            </a:r>
            <a:r>
              <a:rPr lang="ru-RU" sz="2600" dirty="0" smtClean="0"/>
              <a:t>средств </a:t>
            </a:r>
            <a:r>
              <a:rPr lang="ru-RU" sz="2600" dirty="0"/>
              <a:t>обучения по направлению </a:t>
            </a:r>
            <a:r>
              <a:rPr lang="ru-RU" sz="2600" dirty="0" smtClean="0"/>
              <a:t>«Робототехника» (техническая </a:t>
            </a:r>
            <a:r>
              <a:rPr lang="ru-RU" sz="2600" dirty="0"/>
              <a:t>направленность</a:t>
            </a:r>
            <a:r>
              <a:rPr lang="ru-RU" sz="2600" dirty="0" smtClean="0"/>
              <a:t>).</a:t>
            </a:r>
          </a:p>
          <a:p>
            <a:r>
              <a:rPr lang="ru-RU" sz="2600" dirty="0" smtClean="0"/>
              <a:t>4. </a:t>
            </a:r>
            <a:r>
              <a:rPr lang="ru-RU" sz="2600" dirty="0"/>
              <a:t>Закупка оборудования и </a:t>
            </a:r>
            <a:r>
              <a:rPr lang="ru-RU" sz="2600" dirty="0" smtClean="0"/>
              <a:t>средств </a:t>
            </a:r>
            <a:r>
              <a:rPr lang="ru-RU" sz="2600" dirty="0"/>
              <a:t>обучения по направлению </a:t>
            </a:r>
            <a:r>
              <a:rPr lang="ru-RU" sz="2600" dirty="0" smtClean="0"/>
              <a:t>«Азбука жизни» (социально-педагогическая </a:t>
            </a:r>
            <a:r>
              <a:rPr lang="ru-RU" sz="2600" dirty="0"/>
              <a:t>направленность).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83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163" y="485775"/>
            <a:ext cx="10587037" cy="24288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Информация об </a:t>
            </a:r>
            <a:r>
              <a:rPr lang="ru-RU" sz="3200" b="1" dirty="0"/>
              <a:t>использовании средств федерального, республиканского и местного бюджета </a:t>
            </a:r>
            <a:r>
              <a:rPr lang="ru-RU" sz="3200" b="1" dirty="0" smtClean="0"/>
              <a:t>для проведения мероприятий по созданию новых мест дополнительного образования в 2020г.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7364" y="3228976"/>
            <a:ext cx="10129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16160"/>
                </a:solidFill>
              </a:rPr>
              <a:t>Объем выделенных средств </a:t>
            </a:r>
            <a:r>
              <a:rPr lang="ru-RU" sz="3200" b="1" dirty="0" smtClean="0">
                <a:solidFill>
                  <a:srgbClr val="616160"/>
                </a:solidFill>
              </a:rPr>
              <a:t>- </a:t>
            </a:r>
            <a:r>
              <a:rPr lang="ru-RU" sz="3200" dirty="0" smtClean="0">
                <a:solidFill>
                  <a:srgbClr val="616160"/>
                </a:solidFill>
              </a:rPr>
              <a:t>1 </a:t>
            </a:r>
            <a:r>
              <a:rPr lang="ru-RU" sz="3200" dirty="0">
                <a:solidFill>
                  <a:srgbClr val="616160"/>
                </a:solidFill>
              </a:rPr>
              <a:t>040 612,25 руб</a:t>
            </a:r>
            <a:r>
              <a:rPr lang="ru-RU" sz="3200" dirty="0" smtClean="0">
                <a:solidFill>
                  <a:srgbClr val="616160"/>
                </a:solidFill>
              </a:rPr>
              <a:t>., </a:t>
            </a:r>
          </a:p>
          <a:p>
            <a:r>
              <a:rPr lang="ru-RU" sz="3200" dirty="0" smtClean="0">
                <a:solidFill>
                  <a:srgbClr val="616160"/>
                </a:solidFill>
              </a:rPr>
              <a:t>в </a:t>
            </a:r>
            <a:r>
              <a:rPr lang="ru-RU" sz="3200" dirty="0">
                <a:solidFill>
                  <a:srgbClr val="616160"/>
                </a:solidFill>
              </a:rPr>
              <a:t>том числе </a:t>
            </a:r>
            <a:r>
              <a:rPr lang="ru-RU" sz="3200" b="1" dirty="0">
                <a:solidFill>
                  <a:srgbClr val="616160"/>
                </a:solidFill>
              </a:rPr>
              <a:t>ФБ</a:t>
            </a:r>
            <a:r>
              <a:rPr lang="ru-RU" sz="3200" dirty="0">
                <a:solidFill>
                  <a:srgbClr val="616160"/>
                </a:solidFill>
              </a:rPr>
              <a:t> – 968 787,16 руб.; </a:t>
            </a:r>
            <a:endParaRPr lang="ru-RU" sz="3200" dirty="0" smtClean="0">
              <a:solidFill>
                <a:srgbClr val="616160"/>
              </a:solidFill>
            </a:endParaRPr>
          </a:p>
          <a:p>
            <a:r>
              <a:rPr lang="ru-RU" sz="3200" dirty="0">
                <a:solidFill>
                  <a:srgbClr val="616160"/>
                </a:solidFill>
              </a:rPr>
              <a:t> </a:t>
            </a:r>
            <a:r>
              <a:rPr lang="ru-RU" sz="3200" dirty="0" smtClean="0">
                <a:solidFill>
                  <a:srgbClr val="616160"/>
                </a:solidFill>
              </a:rPr>
              <a:t>                      </a:t>
            </a:r>
            <a:r>
              <a:rPr lang="ru-RU" sz="3200" b="1" dirty="0" smtClean="0">
                <a:solidFill>
                  <a:srgbClr val="616160"/>
                </a:solidFill>
              </a:rPr>
              <a:t>РБ</a:t>
            </a:r>
            <a:r>
              <a:rPr lang="ru-RU" sz="3200" dirty="0" smtClean="0">
                <a:solidFill>
                  <a:srgbClr val="616160"/>
                </a:solidFill>
              </a:rPr>
              <a:t> </a:t>
            </a:r>
            <a:r>
              <a:rPr lang="ru-RU" sz="3200" dirty="0">
                <a:solidFill>
                  <a:srgbClr val="616160"/>
                </a:solidFill>
              </a:rPr>
              <a:t>–51 012,84 руб.; </a:t>
            </a:r>
            <a:endParaRPr lang="ru-RU" sz="3200" dirty="0" smtClean="0">
              <a:solidFill>
                <a:srgbClr val="616160"/>
              </a:solidFill>
            </a:endParaRPr>
          </a:p>
          <a:p>
            <a:r>
              <a:rPr lang="ru-RU" sz="3200" dirty="0">
                <a:solidFill>
                  <a:srgbClr val="616160"/>
                </a:solidFill>
              </a:rPr>
              <a:t> </a:t>
            </a:r>
            <a:r>
              <a:rPr lang="ru-RU" sz="3200" dirty="0" smtClean="0">
                <a:solidFill>
                  <a:srgbClr val="616160"/>
                </a:solidFill>
              </a:rPr>
              <a:t>                      </a:t>
            </a:r>
            <a:r>
              <a:rPr lang="ru-RU" sz="3200" b="1" dirty="0" smtClean="0">
                <a:solidFill>
                  <a:srgbClr val="616160"/>
                </a:solidFill>
              </a:rPr>
              <a:t>МБ</a:t>
            </a:r>
            <a:r>
              <a:rPr lang="ru-RU" sz="3200" dirty="0" smtClean="0">
                <a:solidFill>
                  <a:srgbClr val="616160"/>
                </a:solidFill>
              </a:rPr>
              <a:t> </a:t>
            </a:r>
            <a:r>
              <a:rPr lang="ru-RU" sz="3200" dirty="0">
                <a:solidFill>
                  <a:srgbClr val="616160"/>
                </a:solidFill>
              </a:rPr>
              <a:t>– 20 812,25 руб.</a:t>
            </a:r>
          </a:p>
        </p:txBody>
      </p:sp>
    </p:spTree>
    <p:extLst>
      <p:ext uri="{BB962C8B-B14F-4D97-AF65-F5344CB8AC3E}">
        <p14:creationId xmlns:p14="http://schemas.microsoft.com/office/powerpoint/2010/main" val="24488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200026"/>
            <a:ext cx="10587037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Информация об </a:t>
            </a:r>
            <a:r>
              <a:rPr lang="ru-RU" sz="2000" b="1" dirty="0"/>
              <a:t>использовании средств федерального, республиканского и местного бюджета </a:t>
            </a:r>
            <a:r>
              <a:rPr lang="ru-RU" sz="2000" b="1" dirty="0" smtClean="0"/>
              <a:t>для проведения мероприятий по созданию новых мест дополнительного образования в 2020г.</a:t>
            </a:r>
            <a:endParaRPr lang="ru-RU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78832"/>
              </p:ext>
            </p:extLst>
          </p:nvPr>
        </p:nvGraphicFramePr>
        <p:xfrm>
          <a:off x="1628776" y="1114426"/>
          <a:ext cx="10387014" cy="54880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2925"/>
                <a:gridCol w="3481623"/>
                <a:gridCol w="1536892"/>
                <a:gridCol w="1664822"/>
                <a:gridCol w="1759906"/>
                <a:gridCol w="1400846"/>
              </a:tblGrid>
              <a:tr h="3406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Расход средств МАУ ДО «Дом детского творчества» г. Печора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за счет: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 федерального бюджета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 республиканского бюджета РК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средств бюджета муниципального образования Республики Коми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468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Принтер МФУ, </a:t>
                      </a:r>
                      <a:r>
                        <a:rPr lang="ru-RU" sz="1200" dirty="0" err="1">
                          <a:effectLst/>
                        </a:rPr>
                        <a:t>флеш</a:t>
                      </a:r>
                      <a:r>
                        <a:rPr lang="ru-RU" sz="1200" dirty="0">
                          <a:effectLst/>
                        </a:rPr>
                        <a:t>-диск, сетевой фильтр, клавиатура, мышь. Дог.4 от 27.04.20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22 450,25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20 900,69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1 100,55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449,01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232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Куклы для кукольного театра. Дог. б/н от 20.04.20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4 163,0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3 875,66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204,08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83,26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257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Палатки 4-х местные, коврики, спальные мешки. Дог.2 от 20.04.20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70 580,0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65 708,34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3 459,97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1 411,60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17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Костюмы сценические. Дог.616 от 20.04.20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24 590,0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22 892,75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1 205,45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491,80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257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Фотоаппарат, ноутбук, </a:t>
                      </a:r>
                      <a:r>
                        <a:rPr lang="ru-RU" sz="1200" dirty="0" err="1">
                          <a:effectLst/>
                        </a:rPr>
                        <a:t>флеш</a:t>
                      </a:r>
                      <a:r>
                        <a:rPr lang="ru-RU" sz="1200" dirty="0">
                          <a:effectLst/>
                        </a:rPr>
                        <a:t>-накопитель. Дог.3 от 19.04.20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83 000,0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77 271,18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4 068,82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1 660,0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257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Диктофон, ноутбук, микрофоны. Дог.2050 от 20.04.20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55 819,0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51 966,26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2 736,36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1 116,38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Ноутбук, интерактивная доска, принтер, микроскопы, стекла предметные. Дог.6214/01 от 20.04.20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90 230,0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84 002,15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4 423,25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1 804,60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470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 набор «</a:t>
                      </a:r>
                      <a:r>
                        <a:rPr lang="ru-RU" sz="1200" dirty="0" err="1">
                          <a:effectLst/>
                        </a:rPr>
                        <a:t>Лего</a:t>
                      </a:r>
                      <a:r>
                        <a:rPr lang="ru-RU" sz="1200" dirty="0">
                          <a:effectLst/>
                        </a:rPr>
                        <a:t>», зарядное устройство «</a:t>
                      </a:r>
                      <a:r>
                        <a:rPr lang="ru-RU" sz="1200" dirty="0" err="1">
                          <a:effectLst/>
                        </a:rPr>
                        <a:t>Лего</a:t>
                      </a:r>
                      <a:r>
                        <a:rPr lang="ru-RU" sz="1200" dirty="0">
                          <a:effectLst/>
                        </a:rPr>
                        <a:t>», универсальный комплект полей МАСОР, ноутбук. Дог.6214/02 от 30.04.20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689 780,0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642 170,04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33 814,36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212020"/>
                          </a:solidFill>
                          <a:effectLst/>
                        </a:rPr>
                        <a:t>13 795,60</a:t>
                      </a:r>
                      <a:endParaRPr lang="ru-RU" sz="1200" b="0" dirty="0">
                        <a:solidFill>
                          <a:srgbClr val="21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>
                    <a:solidFill>
                      <a:srgbClr val="E1CDCC"/>
                    </a:solidFill>
                  </a:tcPr>
                </a:tc>
              </a:tr>
              <a:tr h="257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1 040 612,25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968 787,16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51 012,84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20 812,25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10" marR="296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471489"/>
            <a:ext cx="10587037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Естественно-научная направленность</a:t>
            </a:r>
            <a:br>
              <a:rPr lang="ru-RU" sz="2000" b="1" dirty="0" smtClean="0"/>
            </a:br>
            <a:r>
              <a:rPr lang="ru-RU" sz="2000" b="1" dirty="0" smtClean="0"/>
              <a:t> Дополнительная </a:t>
            </a:r>
            <a:r>
              <a:rPr lang="ru-RU" sz="2000" b="1" dirty="0"/>
              <a:t>общеобразовательная программа «Юный эколог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>Педагог </a:t>
            </a:r>
            <a:r>
              <a:rPr lang="ru-RU" sz="2000" b="1" dirty="0"/>
              <a:t>Лазаренко Н.Н</a:t>
            </a:r>
            <a:r>
              <a:rPr lang="ru-RU" sz="2000" b="1" dirty="0" smtClean="0"/>
              <a:t>., </a:t>
            </a:r>
            <a:r>
              <a:rPr lang="ru-RU" sz="2000" b="1" dirty="0"/>
              <a:t>МДОУ «Детский сад» </a:t>
            </a:r>
            <a:r>
              <a:rPr lang="ru-RU" sz="2000" b="1" dirty="0" err="1"/>
              <a:t>пгт</a:t>
            </a:r>
            <a:r>
              <a:rPr lang="ru-RU" sz="2000" b="1" dirty="0"/>
              <a:t>. </a:t>
            </a:r>
            <a:r>
              <a:rPr lang="ru-RU" sz="2000" b="1" dirty="0" err="1" smtClean="0"/>
              <a:t>Изъяю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56" y="1385889"/>
            <a:ext cx="2390775" cy="3187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973212"/>
            <a:ext cx="3633788" cy="2725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2170025"/>
            <a:ext cx="6862763" cy="31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200026"/>
            <a:ext cx="10587037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Туристическая-краеведческая </a:t>
            </a:r>
            <a:r>
              <a:rPr lang="ru-RU" sz="2000" b="1" dirty="0" smtClean="0"/>
              <a:t>направленность</a:t>
            </a:r>
            <a:br>
              <a:rPr lang="ru-RU" sz="2000" b="1" dirty="0" smtClean="0"/>
            </a:br>
            <a:r>
              <a:rPr lang="ru-RU" sz="2000" b="1" dirty="0" smtClean="0"/>
              <a:t>Дополнительная </a:t>
            </a:r>
            <a:r>
              <a:rPr lang="ru-RU" sz="2000" b="1" dirty="0"/>
              <a:t>общеобразовательная программа «Родные истоки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>Педагог </a:t>
            </a:r>
            <a:r>
              <a:rPr lang="ru-RU" sz="2000" b="1" dirty="0" err="1"/>
              <a:t>Койчева</a:t>
            </a:r>
            <a:r>
              <a:rPr lang="ru-RU" sz="2000" b="1" dirty="0"/>
              <a:t> Л.В., «МОУ СОШ п. </a:t>
            </a:r>
            <a:r>
              <a:rPr lang="ru-RU" sz="2000" b="1" dirty="0" err="1"/>
              <a:t>Кожва</a:t>
            </a:r>
            <a:r>
              <a:rPr lang="ru-RU" sz="2000" b="1" dirty="0"/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34" y="1114426"/>
            <a:ext cx="3652837" cy="2739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36" y="1119785"/>
            <a:ext cx="3583782" cy="2687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950493"/>
            <a:ext cx="3876675" cy="2907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9" y="1114426"/>
            <a:ext cx="3690938" cy="2768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06" y="3976292"/>
            <a:ext cx="2161281" cy="28817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3972125"/>
            <a:ext cx="2161281" cy="28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200026"/>
            <a:ext cx="10587037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Техническая </a:t>
            </a:r>
            <a:r>
              <a:rPr lang="ru-RU" sz="2000" b="1" dirty="0" smtClean="0"/>
              <a:t>направленность</a:t>
            </a:r>
            <a:br>
              <a:rPr lang="ru-RU" sz="2000" b="1" dirty="0" smtClean="0"/>
            </a:br>
            <a:r>
              <a:rPr lang="ru-RU" sz="2000" b="1" dirty="0" smtClean="0"/>
              <a:t>Дополнительная </a:t>
            </a:r>
            <a:r>
              <a:rPr lang="ru-RU" sz="2000" b="1" dirty="0"/>
              <a:t>общеобразовательная программа «Юный </a:t>
            </a:r>
            <a:r>
              <a:rPr lang="ru-RU" sz="2000" b="1" dirty="0" err="1" smtClean="0"/>
              <a:t>робототехник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>Педагог </a:t>
            </a:r>
            <a:r>
              <a:rPr lang="ru-RU" sz="2000" b="1" dirty="0"/>
              <a:t>Попов А.Г., МОУ «ООШ п. Луговой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1213545"/>
            <a:ext cx="3723082" cy="2792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64" y="1213544"/>
            <a:ext cx="3894532" cy="279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09" y="1213544"/>
            <a:ext cx="3487340" cy="2792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4" y="4104975"/>
            <a:ext cx="3361135" cy="2520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9" y="4104975"/>
            <a:ext cx="3448049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200026"/>
            <a:ext cx="10587037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Социально-педагогическая </a:t>
            </a:r>
            <a:r>
              <a:rPr lang="ru-RU" sz="2000" b="1" dirty="0" smtClean="0"/>
              <a:t>направленность</a:t>
            </a:r>
            <a:br>
              <a:rPr lang="ru-RU" sz="2000" b="1" dirty="0" smtClean="0"/>
            </a:br>
            <a:r>
              <a:rPr lang="ru-RU" sz="2000" b="1" dirty="0" smtClean="0"/>
              <a:t>Дополнительная </a:t>
            </a:r>
            <a:r>
              <a:rPr lang="ru-RU" sz="2000" b="1" dirty="0"/>
              <a:t>Общеобразовательная программа «Азбука жизни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>Педагог </a:t>
            </a:r>
            <a:r>
              <a:rPr lang="ru-RU" sz="2000" b="1" dirty="0"/>
              <a:t>Романюк Е.А., МОУ «ООШ п. Луговой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4" y="1343025"/>
            <a:ext cx="4095749" cy="3071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05" y="1328738"/>
            <a:ext cx="4114799" cy="3086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9" y="3661171"/>
            <a:ext cx="4262438" cy="31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8" y="485774"/>
            <a:ext cx="11615737" cy="1600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Перечень мероприятий по ремонту спортивного зала в МОУ «ООШ п. Луговой» </a:t>
            </a:r>
            <a:br>
              <a:rPr lang="ru-RU" sz="4000" b="1" dirty="0" smtClean="0"/>
            </a:br>
            <a:r>
              <a:rPr lang="ru-RU" sz="4000" b="1" dirty="0" smtClean="0"/>
              <a:t>в 2020г.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7849" y="2500313"/>
            <a:ext cx="10344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Ремонт </a:t>
            </a:r>
            <a:r>
              <a:rPr lang="ru-RU" sz="3600" dirty="0"/>
              <a:t>спортивного </a:t>
            </a:r>
            <a:r>
              <a:rPr lang="ru-RU" sz="3600" dirty="0" smtClean="0"/>
              <a:t>зала</a:t>
            </a:r>
          </a:p>
          <a:p>
            <a:r>
              <a:rPr lang="ru-RU" sz="3600" dirty="0" smtClean="0"/>
              <a:t>2</a:t>
            </a:r>
            <a:r>
              <a:rPr lang="ru-RU" sz="3600" dirty="0"/>
              <a:t>. Ремонт мужской раздевалки при спортивном </a:t>
            </a:r>
            <a:r>
              <a:rPr lang="ru-RU" sz="3600" dirty="0" smtClean="0"/>
              <a:t>зале</a:t>
            </a:r>
          </a:p>
          <a:p>
            <a:r>
              <a:rPr lang="ru-RU" sz="3600" dirty="0" smtClean="0"/>
              <a:t>3. </a:t>
            </a:r>
            <a:r>
              <a:rPr lang="ru-RU" sz="3600" dirty="0"/>
              <a:t>Замена светильников в спортивном </a:t>
            </a:r>
            <a:r>
              <a:rPr lang="ru-RU" sz="3600" dirty="0" smtClean="0"/>
              <a:t>зале</a:t>
            </a:r>
          </a:p>
          <a:p>
            <a:r>
              <a:rPr lang="ru-RU" sz="3600" dirty="0" smtClean="0"/>
              <a:t>4</a:t>
            </a:r>
            <a:r>
              <a:rPr lang="ru-RU" sz="3600" dirty="0"/>
              <a:t>. Замена коллектора и приборов отопления в </a:t>
            </a:r>
            <a:r>
              <a:rPr lang="ru-RU" sz="3600" dirty="0" smtClean="0"/>
              <a:t>спортивном зале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65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163" y="0"/>
            <a:ext cx="10587037" cy="24288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Информация об использовании средств федерального, республиканского и местного бюджета для выполнения работ по ремонту спортивного зала МОУ «ООШ п. Луговой» в 2020г.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7364" y="3228976"/>
            <a:ext cx="10129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16160"/>
                </a:solidFill>
              </a:rPr>
              <a:t>Объем выделенных средств </a:t>
            </a:r>
            <a:r>
              <a:rPr lang="ru-RU" sz="3200" b="1" dirty="0" smtClean="0">
                <a:solidFill>
                  <a:srgbClr val="616160"/>
                </a:solidFill>
              </a:rPr>
              <a:t>- </a:t>
            </a:r>
            <a:r>
              <a:rPr lang="ru-RU" sz="3200" dirty="0">
                <a:solidFill>
                  <a:srgbClr val="616160"/>
                </a:solidFill>
              </a:rPr>
              <a:t>1 821 778,00 руб</a:t>
            </a:r>
            <a:r>
              <a:rPr lang="ru-RU" sz="3200" dirty="0" smtClean="0">
                <a:solidFill>
                  <a:srgbClr val="616160"/>
                </a:solidFill>
              </a:rPr>
              <a:t>., </a:t>
            </a:r>
          </a:p>
          <a:p>
            <a:r>
              <a:rPr lang="ru-RU" sz="3200" dirty="0" smtClean="0">
                <a:solidFill>
                  <a:srgbClr val="616160"/>
                </a:solidFill>
              </a:rPr>
              <a:t>в </a:t>
            </a:r>
            <a:r>
              <a:rPr lang="ru-RU" sz="3200" dirty="0">
                <a:solidFill>
                  <a:srgbClr val="616160"/>
                </a:solidFill>
              </a:rPr>
              <a:t>том числе </a:t>
            </a:r>
            <a:r>
              <a:rPr lang="ru-RU" sz="3200" b="1" dirty="0">
                <a:solidFill>
                  <a:srgbClr val="616160"/>
                </a:solidFill>
              </a:rPr>
              <a:t>ФБ</a:t>
            </a:r>
            <a:r>
              <a:rPr lang="ru-RU" sz="3200" dirty="0">
                <a:solidFill>
                  <a:srgbClr val="616160"/>
                </a:solidFill>
              </a:rPr>
              <a:t> – 1 147 </a:t>
            </a:r>
            <a:r>
              <a:rPr lang="ru-RU" sz="3200" dirty="0" smtClean="0">
                <a:solidFill>
                  <a:srgbClr val="616160"/>
                </a:solidFill>
              </a:rPr>
              <a:t>720,00 руб</a:t>
            </a:r>
            <a:r>
              <a:rPr lang="ru-RU" sz="3200" dirty="0">
                <a:solidFill>
                  <a:srgbClr val="616160"/>
                </a:solidFill>
              </a:rPr>
              <a:t>.; </a:t>
            </a:r>
            <a:endParaRPr lang="ru-RU" sz="3200" dirty="0" smtClean="0">
              <a:solidFill>
                <a:srgbClr val="616160"/>
              </a:solidFill>
            </a:endParaRPr>
          </a:p>
          <a:p>
            <a:r>
              <a:rPr lang="ru-RU" sz="3200" dirty="0">
                <a:solidFill>
                  <a:srgbClr val="616160"/>
                </a:solidFill>
              </a:rPr>
              <a:t> </a:t>
            </a:r>
            <a:r>
              <a:rPr lang="ru-RU" sz="3200" dirty="0" smtClean="0">
                <a:solidFill>
                  <a:srgbClr val="616160"/>
                </a:solidFill>
              </a:rPr>
              <a:t>                      </a:t>
            </a:r>
            <a:r>
              <a:rPr lang="ru-RU" sz="3200" b="1" dirty="0" smtClean="0">
                <a:solidFill>
                  <a:srgbClr val="616160"/>
                </a:solidFill>
              </a:rPr>
              <a:t>РБ</a:t>
            </a:r>
            <a:r>
              <a:rPr lang="ru-RU" sz="3200" dirty="0" smtClean="0">
                <a:solidFill>
                  <a:srgbClr val="616160"/>
                </a:solidFill>
              </a:rPr>
              <a:t> </a:t>
            </a:r>
            <a:r>
              <a:rPr lang="ru-RU" sz="3200" dirty="0">
                <a:solidFill>
                  <a:srgbClr val="616160"/>
                </a:solidFill>
              </a:rPr>
              <a:t>– 491 880,00 руб.; </a:t>
            </a:r>
            <a:endParaRPr lang="ru-RU" sz="3200" dirty="0" smtClean="0">
              <a:solidFill>
                <a:srgbClr val="616160"/>
              </a:solidFill>
            </a:endParaRPr>
          </a:p>
          <a:p>
            <a:r>
              <a:rPr lang="ru-RU" sz="3200" dirty="0">
                <a:solidFill>
                  <a:srgbClr val="616160"/>
                </a:solidFill>
              </a:rPr>
              <a:t> </a:t>
            </a:r>
            <a:r>
              <a:rPr lang="ru-RU" sz="3200" dirty="0" smtClean="0">
                <a:solidFill>
                  <a:srgbClr val="616160"/>
                </a:solidFill>
              </a:rPr>
              <a:t>                      </a:t>
            </a:r>
            <a:r>
              <a:rPr lang="ru-RU" sz="3200" b="1" dirty="0" smtClean="0">
                <a:solidFill>
                  <a:srgbClr val="616160"/>
                </a:solidFill>
              </a:rPr>
              <a:t>МБ</a:t>
            </a:r>
            <a:r>
              <a:rPr lang="ru-RU" sz="3200" dirty="0" smtClean="0">
                <a:solidFill>
                  <a:srgbClr val="616160"/>
                </a:solidFill>
              </a:rPr>
              <a:t> </a:t>
            </a:r>
            <a:r>
              <a:rPr lang="ru-RU" sz="3200" dirty="0">
                <a:solidFill>
                  <a:srgbClr val="616160"/>
                </a:solidFill>
              </a:rPr>
              <a:t>– 182 </a:t>
            </a:r>
            <a:r>
              <a:rPr lang="ru-RU" sz="3200" dirty="0" smtClean="0">
                <a:solidFill>
                  <a:srgbClr val="616160"/>
                </a:solidFill>
              </a:rPr>
              <a:t>178,00 руб</a:t>
            </a:r>
            <a:r>
              <a:rPr lang="ru-RU" sz="3200" dirty="0">
                <a:solidFill>
                  <a:srgbClr val="6161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3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57176"/>
            <a:ext cx="10587037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Информация об </a:t>
            </a:r>
            <a:r>
              <a:rPr lang="ru-RU" sz="2000" b="1" dirty="0"/>
              <a:t>использовании средств федерального, республиканского и местного бюджета </a:t>
            </a:r>
            <a:r>
              <a:rPr lang="ru-RU" sz="2000" b="1" dirty="0" smtClean="0"/>
              <a:t>для выполнения работ по ремонту спортивного зала МОУ «ООШ п. Луговой» в 2020г.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83292"/>
              </p:ext>
            </p:extLst>
          </p:nvPr>
        </p:nvGraphicFramePr>
        <p:xfrm>
          <a:off x="1943100" y="1471612"/>
          <a:ext cx="10038693" cy="521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538"/>
                <a:gridCol w="2348346"/>
                <a:gridCol w="1487408"/>
                <a:gridCol w="1496411"/>
                <a:gridCol w="2163845"/>
                <a:gridCol w="1671145"/>
              </a:tblGrid>
              <a:tr h="58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работ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Сумма договора (руб.)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Местный бюджет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Республиканский бюджет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Федеральный бюджет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</a:tr>
              <a:tr h="886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Ремонт спортивного зала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 092 232,57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109 223,38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294902,75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688 106,44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</a:tr>
              <a:tr h="1006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Ремонт мужской раздевалки при спортивном зале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208</a:t>
                      </a:r>
                      <a:r>
                        <a:rPr lang="ru-RU" sz="1600" dirty="0">
                          <a:effectLst/>
                        </a:rPr>
                        <a:t> 044,43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</a:t>
                      </a:r>
                      <a:r>
                        <a:rPr lang="ru-RU" sz="1600" dirty="0">
                          <a:effectLst/>
                        </a:rPr>
                        <a:t> 804,47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56</a:t>
                      </a:r>
                      <a:r>
                        <a:rPr lang="ru-RU" sz="1600" dirty="0">
                          <a:effectLst/>
                        </a:rPr>
                        <a:t> 171,99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131</a:t>
                      </a:r>
                      <a:r>
                        <a:rPr lang="ru-RU" sz="1600" dirty="0">
                          <a:effectLst/>
                        </a:rPr>
                        <a:t> 067,97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</a:tr>
              <a:tr h="991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Замена светильников в спортивном зале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123 501,00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12350,11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33 345,27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77 805,62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</a:tr>
              <a:tr h="1107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Замена коллектора и приборов отопления в </a:t>
                      </a:r>
                      <a:r>
                        <a:rPr lang="ru-RU" sz="1600" dirty="0" smtClean="0">
                          <a:effectLst/>
                        </a:rPr>
                        <a:t>спортивном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зале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398</a:t>
                      </a:r>
                      <a:r>
                        <a:rPr lang="ru-RU" sz="1600" dirty="0">
                          <a:effectLst/>
                        </a:rPr>
                        <a:t> 000,00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39 800,04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107 459,99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250 739,97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</a:tr>
              <a:tr h="396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Итого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1 821 778,00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182 178,00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491 880,00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1 147 720,00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82" marR="58882" marT="0" marB="0">
                    <a:solidFill>
                      <a:srgbClr val="A5301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2571751"/>
            <a:ext cx="4419600" cy="33147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43013" y="400050"/>
            <a:ext cx="10587037" cy="5143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Ремонт спортивного зала МОУ «ООШ п. Луговой»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59" y="1014414"/>
            <a:ext cx="4486277" cy="336470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497809" y="6132912"/>
            <a:ext cx="3548062" cy="500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Спортивный зал до ремонта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8" y="3128964"/>
            <a:ext cx="4005263" cy="3003948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7443788" y="6232925"/>
            <a:ext cx="5586412" cy="500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Спортивный зал в процессе ремонта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57263" y="185738"/>
            <a:ext cx="10587037" cy="11001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Ремонт мужской раздевалки при спортивном зале </a:t>
            </a:r>
            <a:br>
              <a:rPr lang="ru-RU" sz="2800" b="1" dirty="0" smtClean="0"/>
            </a:br>
            <a:r>
              <a:rPr lang="ru-RU" sz="2800" b="1" dirty="0" smtClean="0"/>
              <a:t>МОУ «ООШ п. Луговой» </a:t>
            </a:r>
            <a:endParaRPr lang="ru-RU" sz="2800" b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476749" y="6222210"/>
            <a:ext cx="3548062" cy="500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</a:rPr>
              <a:t>о ремонта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9" y="1485900"/>
            <a:ext cx="3501628" cy="2626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04" y="1485900"/>
            <a:ext cx="3829049" cy="2871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76" y="3252192"/>
            <a:ext cx="3936209" cy="29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57263" y="185738"/>
            <a:ext cx="10587037" cy="11001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Ремонт мужской раздевалки при спортивном зале </a:t>
            </a:r>
            <a:br>
              <a:rPr lang="ru-RU" sz="2800" b="1" dirty="0" smtClean="0"/>
            </a:br>
            <a:r>
              <a:rPr lang="ru-RU" sz="2800" b="1" dirty="0" smtClean="0"/>
              <a:t>МОУ «ООШ п. Луговой» </a:t>
            </a:r>
            <a:endParaRPr lang="ru-RU" sz="2800" b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91024" y="6065048"/>
            <a:ext cx="4695826" cy="500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процессе ремонта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1648422"/>
            <a:ext cx="5405438" cy="40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57263" y="185738"/>
            <a:ext cx="10587037" cy="11001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Ремонт мужской раздевалки при спортивном зале </a:t>
            </a:r>
            <a:br>
              <a:rPr lang="ru-RU" sz="2800" b="1" dirty="0" smtClean="0"/>
            </a:br>
            <a:r>
              <a:rPr lang="ru-RU" sz="2800" b="1" dirty="0" smtClean="0"/>
              <a:t>МОУ «ООШ п. Луговой» </a:t>
            </a:r>
            <a:endParaRPr lang="ru-RU" sz="2800" b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91024" y="6065048"/>
            <a:ext cx="4695826" cy="500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После ремонта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2060970"/>
            <a:ext cx="4719638" cy="3539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2060969"/>
            <a:ext cx="4719638" cy="35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0237" y="3625861"/>
            <a:ext cx="10635456" cy="129480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Создание новых мест в организациях дополнительного образования</a:t>
            </a:r>
            <a:endParaRPr lang="ru-RU" sz="36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00237" y="4940725"/>
            <a:ext cx="8915399" cy="1628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616160"/>
                </a:solidFill>
              </a:rPr>
              <a:t>Муниципальное</a:t>
            </a:r>
            <a:r>
              <a:rPr lang="ru-RU" sz="2800" dirty="0"/>
              <a:t> автономное учреждение дополнительного образования «Дом детского творчества» г. Печора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579" y="2170856"/>
            <a:ext cx="1099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</a:t>
            </a: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«Успех каждого ребенка»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90511" y="315979"/>
            <a:ext cx="11615737" cy="16002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Национальный проект «Образование»</a:t>
            </a:r>
            <a:br>
              <a:rPr lang="ru-RU" sz="4000" b="1" dirty="0" smtClean="0"/>
            </a:br>
            <a:r>
              <a:rPr lang="ru-RU" sz="4000" b="1" dirty="0" smtClean="0"/>
              <a:t>2020 год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59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538</TotalTime>
  <Words>627</Words>
  <Application>Microsoft Office PowerPoint</Application>
  <PresentationFormat>Произвольный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Национальный проект «Образование» 2020 год</vt:lpstr>
      <vt:lpstr>Перечень мероприятий по ремонту спортивного зала в МОУ «ООШ п. Луговой»  в 2020г.</vt:lpstr>
      <vt:lpstr>Информация об использовании средств федерального, республиканского и местного бюджета для выполнения работ по ремонту спортивного зала МОУ «ООШ п. Луговой» в 2020г.</vt:lpstr>
      <vt:lpstr>Информация об использовании средств федерального, республиканского и местного бюджета для выполнения работ по ремонту спортивного зала МОУ «ООШ п. Луговой» в 2020г.</vt:lpstr>
      <vt:lpstr>Ремонт спортивного зала МОУ «ООШ п. Луговой» </vt:lpstr>
      <vt:lpstr>Ремонт мужской раздевалки при спортивном зале  МОУ «ООШ п. Луговой» </vt:lpstr>
      <vt:lpstr>Ремонт мужской раздевалки при спортивном зале  МОУ «ООШ п. Луговой» </vt:lpstr>
      <vt:lpstr>Ремонт мужской раздевалки при спортивном зале  МОУ «ООШ п. Луговой» </vt:lpstr>
      <vt:lpstr>Национальный проект «Образование» 2020 год</vt:lpstr>
      <vt:lpstr>Перечень мероприятий по созданию новых мест дополнительного образования в МАУ ДО «ДДТ» г. Печора в 2020г.</vt:lpstr>
      <vt:lpstr>Информация об использовании средств федерального, республиканского и местного бюджета для проведения мероприятий по созданию новых мест дополнительного образования в 2020г.</vt:lpstr>
      <vt:lpstr>Информация об использовании средств федерального, республиканского и местного бюджета для проведения мероприятий по созданию новых мест дополнительного образования в 2020г.</vt:lpstr>
      <vt:lpstr>Естественно-научная направленность  Дополнительная общеобразовательная программа «Юный эколог» Педагог Лазаренко Н.Н., МДОУ «Детский сад» пгт. Изъяю</vt:lpstr>
      <vt:lpstr>Туристическая-краеведческая направленность Дополнительная общеобразовательная программа «Родные истоки» Педагог Койчева Л.В., «МОУ СОШ п. Кожва»</vt:lpstr>
      <vt:lpstr>Техническая направленность Дополнительная общеобразовательная программа «Юный робототехник» Педагог Попов А.Г., МОУ «ООШ п. Луговой»</vt:lpstr>
      <vt:lpstr>Социально-педагогическая направленность Дополнительная Общеобразовательная программа «Азбука жизни» Педагог Романюк Е.А., МОУ «ООШ п. Луговой»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Михалева ОГ</cp:lastModifiedBy>
  <cp:revision>59</cp:revision>
  <dcterms:created xsi:type="dcterms:W3CDTF">2020-08-20T11:30:07Z</dcterms:created>
  <dcterms:modified xsi:type="dcterms:W3CDTF">2020-08-26T12:30:46Z</dcterms:modified>
</cp:coreProperties>
</file>