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1"/>
  </p:notesMasterIdLst>
  <p:sldIdLst>
    <p:sldId id="256" r:id="rId2"/>
    <p:sldId id="344" r:id="rId3"/>
    <p:sldId id="349" r:id="rId4"/>
    <p:sldId id="350" r:id="rId5"/>
    <p:sldId id="262" r:id="rId6"/>
    <p:sldId id="257" r:id="rId7"/>
    <p:sldId id="260" r:id="rId8"/>
    <p:sldId id="261" r:id="rId9"/>
    <p:sldId id="259" r:id="rId10"/>
    <p:sldId id="383" r:id="rId11"/>
    <p:sldId id="366" r:id="rId12"/>
    <p:sldId id="369" r:id="rId13"/>
    <p:sldId id="368" r:id="rId14"/>
    <p:sldId id="384" r:id="rId15"/>
    <p:sldId id="367" r:id="rId16"/>
    <p:sldId id="373" r:id="rId17"/>
    <p:sldId id="258" r:id="rId18"/>
    <p:sldId id="372" r:id="rId19"/>
    <p:sldId id="3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2" autoAdjust="0"/>
    <p:restoredTop sz="98757" autoAdjust="0"/>
  </p:normalViewPr>
  <p:slideViewPr>
    <p:cSldViewPr>
      <p:cViewPr>
        <p:scale>
          <a:sx n="75" d="100"/>
          <a:sy n="75" d="100"/>
        </p:scale>
        <p:origin x="-106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2DDD8-CAE3-42A6-ACC9-AC7B3578B061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1899E-2B98-4917-A4C8-1AD845C9F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96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1899E-2B98-4917-A4C8-1AD845C9F8A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6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185A-F243-449B-95E7-4E6EB631AAB7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154FE9-9FB2-4703-8429-C6F6BA2C0A4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185A-F243-449B-95E7-4E6EB631AAB7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FE9-9FB2-4703-8429-C6F6BA2C0A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185A-F243-449B-95E7-4E6EB631AAB7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FE9-9FB2-4703-8429-C6F6BA2C0A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185A-F243-449B-95E7-4E6EB631AAB7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FE9-9FB2-4703-8429-C6F6BA2C0A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185A-F243-449B-95E7-4E6EB631AAB7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FE9-9FB2-4703-8429-C6F6BA2C0A4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185A-F243-449B-95E7-4E6EB631AAB7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FE9-9FB2-4703-8429-C6F6BA2C0A4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185A-F243-449B-95E7-4E6EB631AAB7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FE9-9FB2-4703-8429-C6F6BA2C0A4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185A-F243-449B-95E7-4E6EB631AAB7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FE9-9FB2-4703-8429-C6F6BA2C0A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185A-F243-449B-95E7-4E6EB631AAB7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FE9-9FB2-4703-8429-C6F6BA2C0A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185A-F243-449B-95E7-4E6EB631AAB7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FE9-9FB2-4703-8429-C6F6BA2C0A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185A-F243-449B-95E7-4E6EB631AAB7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FE9-9FB2-4703-8429-C6F6BA2C0A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609185A-F243-449B-95E7-4E6EB631AAB7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A154FE9-9FB2-4703-8429-C6F6BA2C0A4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552" y="1412776"/>
            <a:ext cx="8136904" cy="3457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5400" dirty="0" smtClean="0">
                <a:effectLst/>
                <a:latin typeface="Times New Roman" pitchFamily="18" charset="0"/>
                <a:cs typeface="Times New Roman" pitchFamily="18" charset="0"/>
              </a:rPr>
              <a:t>Архивный </a:t>
            </a:r>
            <a:r>
              <a:rPr lang="ru-RU" sz="5400" dirty="0">
                <a:effectLst/>
                <a:latin typeface="Times New Roman" pitchFamily="18" charset="0"/>
                <a:cs typeface="Times New Roman" pitchFamily="18" charset="0"/>
              </a:rPr>
              <a:t>отдел администрации муниципального района «Печора»</a:t>
            </a:r>
          </a:p>
        </p:txBody>
      </p:sp>
    </p:spTree>
    <p:extLst>
      <p:ext uri="{BB962C8B-B14F-4D97-AF65-F5344CB8AC3E}">
        <p14:creationId xmlns:p14="http://schemas.microsoft.com/office/powerpoint/2010/main" val="2121964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619472"/>
          </a:xfrm>
        </p:spPr>
        <p:txBody>
          <a:bodyPr/>
          <a:lstStyle/>
          <a:p>
            <a:r>
              <a:rPr lang="ru-RU" sz="3200" dirty="0"/>
              <a:t>Задачи архивного отдела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91264" cy="554461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900" dirty="0">
                <a:solidFill>
                  <a:schemeClr val="tx1"/>
                </a:solidFill>
                <a:latin typeface="+mn-lt"/>
              </a:rPr>
              <a:t>Обеспечение сохранности и государственный учет документов архивного отдела, подлежащих постоянному и долговременному хранению. </a:t>
            </a:r>
          </a:p>
          <a:p>
            <a:pPr algn="just"/>
            <a:r>
              <a:rPr lang="ru-RU" sz="2900" dirty="0">
                <a:solidFill>
                  <a:schemeClr val="tx1"/>
                </a:solidFill>
                <a:latin typeface="+mn-lt"/>
              </a:rPr>
              <a:t>Комплектование Архивного фонда Российской Федерации документами организаций-источников комплектования; документами ликвидированных муниципальных учреждений, организаций других форм собственности, не имеющих правопреемника и действовавших на территории МР «Печора.</a:t>
            </a:r>
          </a:p>
          <a:p>
            <a:pPr algn="just"/>
            <a:r>
              <a:rPr lang="ru-RU" sz="2900" dirty="0">
                <a:solidFill>
                  <a:schemeClr val="tx1"/>
                </a:solidFill>
                <a:latin typeface="+mn-lt"/>
              </a:rPr>
              <a:t>Организация использования архивных документов  в целях информационного обеспечения органов местного самоуправления МР «Печора», удовлетворения прав граждан и юридических лиц на архивную информацию.</a:t>
            </a:r>
          </a:p>
          <a:p>
            <a:pPr algn="just"/>
            <a:r>
              <a:rPr lang="ru-RU" sz="2900" dirty="0">
                <a:solidFill>
                  <a:schemeClr val="tx1"/>
                </a:solidFill>
                <a:latin typeface="+mn-lt"/>
              </a:rPr>
              <a:t>Организационно-методическое руководство и оказание практической помощи архивам организаций-источников комплектования.</a:t>
            </a:r>
          </a:p>
          <a:p>
            <a:pPr algn="just"/>
            <a:r>
              <a:rPr lang="ru-RU" sz="2900" dirty="0">
                <a:solidFill>
                  <a:schemeClr val="tx1"/>
                </a:solidFill>
                <a:latin typeface="+mn-lt"/>
              </a:rPr>
              <a:t>Содействие организациям других форм собственности в сохранении, комплектовании и использовании их архивов.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359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6468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>
                <a:effectLst/>
              </a:rPr>
              <a:t>Обеспечение сохранности документов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+mn-lt"/>
              </a:rPr>
              <a:t>     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Архивный отдел размещен в приспособленных помещениях, имеются отдельные рабочие кабинеты для работников отдела; помещение для учетных документов, архивохранилища имеет естественную вентиляцию. Освещение искусственное и естественное.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       Обеспечение сохранности документов архивного отдела  – это целый комплекс мероприятий, поддерживающих документы в нормальном физическом состоянии и соблюдение нормативных условий хранения: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   - в хранилищах контролируется температурно-влажностный режим, показания приборов (гигрометры психометрические ВИТ-2) фиксируются в журнале еженедельно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   - поддерживается световой  режим размещением документов в коробах, папках, на окнах установлены светонепроницаемые жалюзи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   - санитарно-гигиенический режим обеспечивается ежедневной влажной уборкой,   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   -  проводится </a:t>
            </a:r>
            <a:r>
              <a:rPr lang="ru-RU" sz="1800" dirty="0" err="1">
                <a:solidFill>
                  <a:schemeClr val="tx1"/>
                </a:solidFill>
                <a:latin typeface="+mn-lt"/>
              </a:rPr>
              <a:t>обеспылевание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 документов пылесосом,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   - в 100% помещений архивного отдела установлена охранная  и пожарная сигнализация с выводом на пульт вневедомственной охраны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   -  все помещения оснащены первичными средствами пожаротушения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    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+mn-lt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1351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фотокопии\стенд, сигнализация\IMG_49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62" y="980728"/>
            <a:ext cx="243851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691" y="980728"/>
            <a:ext cx="2239637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:\фотокопии\стенд, сигнализация\IMG_49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4011347"/>
            <a:ext cx="3168352" cy="240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6568" y="5148311"/>
            <a:ext cx="2196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Прибор приемно-контрольный  охранно- пожарный ППКОП «Сигнал-20»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5820" y="644927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План эвакуации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47691" y="5148311"/>
            <a:ext cx="2529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Огнетушитель переносной углекислотный ОУ-5-ВСЕ </a:t>
            </a:r>
          </a:p>
        </p:txBody>
      </p:sp>
      <p:pic>
        <p:nvPicPr>
          <p:cNvPr id="3074" name="Picture 2" descr="H:\фотокопии\помещение у Н,Ф,\IMG_49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852" y="299099"/>
            <a:ext cx="2158334" cy="287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3852" y="328062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Документы размещены </a:t>
            </a:r>
          </a:p>
          <a:p>
            <a:pPr algn="ctr"/>
            <a:r>
              <a:rPr lang="ru-RU" sz="1400" dirty="0"/>
              <a:t>в коробах</a:t>
            </a:r>
          </a:p>
        </p:txBody>
      </p:sp>
    </p:spTree>
    <p:extLst>
      <p:ext uri="{BB962C8B-B14F-4D97-AF65-F5344CB8AC3E}">
        <p14:creationId xmlns:p14="http://schemas.microsoft.com/office/powerpoint/2010/main" val="1654062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фотокопии\Обеспылевание\IMG_43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88769"/>
            <a:ext cx="1676072" cy="27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фотокопии\Обеспылевание\IMG_4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47593"/>
            <a:ext cx="213970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814590"/>
            <a:ext cx="5455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Проведение </a:t>
            </a:r>
            <a:r>
              <a:rPr lang="ru-RU" dirty="0" err="1"/>
              <a:t>обеспылевания</a:t>
            </a:r>
            <a:r>
              <a:rPr lang="ru-RU" dirty="0"/>
              <a:t>  в архивохранилищах документов по личному составу архивариусами архивного отдела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188640"/>
            <a:ext cx="878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      В целях обеспечения сохранности документов проводятся такие виды работ по улучшению их физического состояния, как расшивка и подшивка документов, замена ветхих обложек дел, </a:t>
            </a:r>
            <a:r>
              <a:rPr lang="ru-RU" dirty="0" err="1"/>
              <a:t>картонирование</a:t>
            </a:r>
            <a:r>
              <a:rPr lang="ru-RU" dirty="0"/>
              <a:t> и </a:t>
            </a:r>
            <a:r>
              <a:rPr lang="ru-RU" dirty="0" err="1"/>
              <a:t>перекартонирование</a:t>
            </a:r>
            <a:r>
              <a:rPr lang="ru-RU" dirty="0"/>
              <a:t> дел, оформление и наклейка ярлыков. Все документы постоянного хранения </a:t>
            </a:r>
            <a:r>
              <a:rPr lang="ru-RU" dirty="0" err="1"/>
              <a:t>закартонированы</a:t>
            </a:r>
            <a:r>
              <a:rPr lang="ru-RU" dirty="0"/>
              <a:t>, что составляет 50% от общего количества дел.</a:t>
            </a:r>
          </a:p>
          <a:p>
            <a:pPr algn="just"/>
            <a:r>
              <a:rPr lang="ru-RU" dirty="0"/>
              <a:t>          Одним из важных видов работ по сохранности документов является проверка их наличия и состояния. В </a:t>
            </a:r>
            <a:r>
              <a:rPr lang="ru-RU" dirty="0" smtClean="0"/>
              <a:t>2021 </a:t>
            </a:r>
            <a:r>
              <a:rPr lang="ru-RU" dirty="0"/>
              <a:t>г. проверены </a:t>
            </a:r>
            <a:r>
              <a:rPr lang="ru-RU" dirty="0" smtClean="0"/>
              <a:t>1949 </a:t>
            </a:r>
            <a:r>
              <a:rPr lang="ru-RU" dirty="0" err="1"/>
              <a:t>ед.хр</a:t>
            </a:r>
            <a:r>
              <a:rPr lang="ru-RU" dirty="0"/>
              <a:t>. </a:t>
            </a:r>
            <a:r>
              <a:rPr lang="ru-RU" dirty="0" smtClean="0"/>
              <a:t>Утвержден </a:t>
            </a:r>
            <a:r>
              <a:rPr lang="ru-RU" dirty="0"/>
              <a:t>перспективный план проверки всех документов до 2026 г. </a:t>
            </a:r>
          </a:p>
        </p:txBody>
      </p:sp>
      <p:pic>
        <p:nvPicPr>
          <p:cNvPr id="2050" name="Picture 2" descr="H:\фотокопии\Лариса Ф. подшивка документов\238c208c-8ce8-45c7-a69e-6c7ed7bb4c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041" y="3100510"/>
            <a:ext cx="2088232" cy="210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7069" y="5466347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Подшивка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363570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Комплектование архивного отдела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документами организаций-источников комплектования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453650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200" dirty="0"/>
              <a:t>На </a:t>
            </a:r>
            <a:r>
              <a:rPr lang="ru-RU" sz="2200" dirty="0" smtClean="0"/>
              <a:t>01.01.2022 </a:t>
            </a:r>
            <a:r>
              <a:rPr lang="ru-RU" sz="2200" dirty="0"/>
              <a:t>г. в архивном отделе в списке организаций-источников комплектования состоит 16 учреждений из них:</a:t>
            </a:r>
          </a:p>
          <a:p>
            <a:pPr algn="just"/>
            <a:r>
              <a:rPr lang="ru-RU" sz="2200" dirty="0"/>
              <a:t>   -  муниципальной формой собственности </a:t>
            </a:r>
            <a:r>
              <a:rPr lang="ru-RU" sz="2200" dirty="0" smtClean="0"/>
              <a:t>– 14;</a:t>
            </a:r>
            <a:endParaRPr lang="ru-RU" sz="2200" dirty="0"/>
          </a:p>
          <a:p>
            <a:pPr algn="just"/>
            <a:r>
              <a:rPr lang="ru-RU" sz="2200" dirty="0"/>
              <a:t>   -  государственной – </a:t>
            </a:r>
            <a:r>
              <a:rPr lang="ru-RU" sz="2200" dirty="0" smtClean="0"/>
              <a:t>2.</a:t>
            </a:r>
            <a:endParaRPr lang="ru-RU" sz="2200" dirty="0"/>
          </a:p>
          <a:p>
            <a:pPr algn="just"/>
            <a:r>
              <a:rPr lang="ru-RU" sz="2200" dirty="0"/>
              <a:t>      по форме приема документов:</a:t>
            </a:r>
          </a:p>
          <a:p>
            <a:pPr algn="just"/>
            <a:r>
              <a:rPr lang="ru-RU" sz="2200" dirty="0"/>
              <a:t>   -  полная – 15 </a:t>
            </a:r>
            <a:r>
              <a:rPr lang="ru-RU" sz="2200" dirty="0" smtClean="0"/>
              <a:t>учреждений;</a:t>
            </a:r>
            <a:endParaRPr lang="ru-RU" sz="2200" dirty="0"/>
          </a:p>
          <a:p>
            <a:pPr algn="just"/>
            <a:r>
              <a:rPr lang="ru-RU" sz="2200" dirty="0"/>
              <a:t>   -  выборочная </a:t>
            </a:r>
            <a:r>
              <a:rPr lang="ru-RU" sz="2200" dirty="0" err="1"/>
              <a:t>повидовая</a:t>
            </a:r>
            <a:r>
              <a:rPr lang="ru-RU" sz="2200" dirty="0"/>
              <a:t> -1</a:t>
            </a:r>
          </a:p>
        </p:txBody>
      </p:sp>
      <p:pic>
        <p:nvPicPr>
          <p:cNvPr id="4" name="Picture 2" descr="H:\стелла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8148"/>
            <a:ext cx="3168352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169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03534" cy="547464"/>
          </a:xfrm>
        </p:spPr>
        <p:txBody>
          <a:bodyPr/>
          <a:lstStyle/>
          <a:p>
            <a:r>
              <a:rPr lang="ru-RU" sz="3200" dirty="0">
                <a:effectLst/>
              </a:rPr>
              <a:t>Государственный учёт документов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612" y="836712"/>
            <a:ext cx="8475542" cy="24482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       </a:t>
            </a:r>
            <a:r>
              <a:rPr lang="ru-RU" sz="1700" dirty="0">
                <a:solidFill>
                  <a:schemeClr val="tx1"/>
                </a:solidFill>
                <a:latin typeface="+mn-lt"/>
              </a:rPr>
              <a:t>В архивном отделе ведутся  все основные учетные </a:t>
            </a:r>
            <a:r>
              <a:rPr lang="ru-RU" sz="1700" dirty="0" smtClean="0">
                <a:solidFill>
                  <a:schemeClr val="tx1"/>
                </a:solidFill>
                <a:latin typeface="+mn-lt"/>
              </a:rPr>
              <a:t>документы, которые размещены в специальных металлических шкафах. Основными </a:t>
            </a:r>
            <a:r>
              <a:rPr lang="ru-RU" sz="1700" dirty="0">
                <a:solidFill>
                  <a:schemeClr val="tx1"/>
                </a:solidFill>
                <a:latin typeface="+mn-lt"/>
              </a:rPr>
              <a:t>из них являются: книга учета поступления документов, список фондов</a:t>
            </a:r>
            <a:r>
              <a:rPr lang="ru-RU" sz="17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1700" dirty="0">
                <a:solidFill>
                  <a:schemeClr val="tx1"/>
                </a:solidFill>
                <a:latin typeface="+mn-lt"/>
              </a:rPr>
              <a:t>паспорт архивного отдела, описи дел, реестр описей, дела фондов. Все поступления документов от </a:t>
            </a:r>
            <a:r>
              <a:rPr lang="ru-RU" sz="1700" dirty="0" smtClean="0">
                <a:solidFill>
                  <a:schemeClr val="tx1"/>
                </a:solidFill>
                <a:latin typeface="+mn-lt"/>
              </a:rPr>
              <a:t>организаций </a:t>
            </a:r>
            <a:r>
              <a:rPr lang="ru-RU" sz="1700" dirty="0">
                <a:solidFill>
                  <a:schemeClr val="tx1"/>
                </a:solidFill>
                <a:latin typeface="+mn-lt"/>
              </a:rPr>
              <a:t>– источников комплектования отдела, от ликвидированных </a:t>
            </a:r>
            <a:r>
              <a:rPr lang="ru-RU" sz="1700" dirty="0" smtClean="0">
                <a:solidFill>
                  <a:schemeClr val="tx1"/>
                </a:solidFill>
                <a:latin typeface="+mn-lt"/>
              </a:rPr>
              <a:t>предприятий </a:t>
            </a:r>
            <a:r>
              <a:rPr lang="ru-RU" sz="1700" dirty="0">
                <a:solidFill>
                  <a:schemeClr val="tx1"/>
                </a:solidFill>
                <a:latin typeface="+mn-lt"/>
              </a:rPr>
              <a:t>фиксируются в книге учета поступления документов в архивный отдел. В </a:t>
            </a:r>
            <a:r>
              <a:rPr lang="ru-RU" sz="1700" dirty="0" smtClean="0">
                <a:solidFill>
                  <a:schemeClr val="tx1"/>
                </a:solidFill>
                <a:latin typeface="+mn-lt"/>
              </a:rPr>
              <a:t>списке </a:t>
            </a:r>
            <a:r>
              <a:rPr lang="ru-RU" sz="1700" dirty="0">
                <a:solidFill>
                  <a:schemeClr val="tx1"/>
                </a:solidFill>
                <a:latin typeface="+mn-lt"/>
              </a:rPr>
              <a:t>фондов регистрируются </a:t>
            </a:r>
            <a:r>
              <a:rPr lang="ru-RU" sz="1700" dirty="0" smtClean="0">
                <a:solidFill>
                  <a:schemeClr val="tx1"/>
                </a:solidFill>
                <a:latin typeface="+mn-lt"/>
              </a:rPr>
              <a:t>вновь принятые </a:t>
            </a:r>
            <a:r>
              <a:rPr lang="ru-RU" sz="1700" dirty="0">
                <a:solidFill>
                  <a:schemeClr val="tx1"/>
                </a:solidFill>
                <a:latin typeface="+mn-lt"/>
              </a:rPr>
              <a:t>на хранение архивные </a:t>
            </a:r>
            <a:r>
              <a:rPr lang="ru-RU" sz="1700" dirty="0" smtClean="0">
                <a:solidFill>
                  <a:schemeClr val="tx1"/>
                </a:solidFill>
                <a:latin typeface="+mn-lt"/>
              </a:rPr>
              <a:t>фонды с порядковым номером. 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     </a:t>
            </a:r>
            <a:endParaRPr lang="ru-RU" sz="1800" dirty="0"/>
          </a:p>
        </p:txBody>
      </p:sp>
      <p:pic>
        <p:nvPicPr>
          <p:cNvPr id="1026" name="Picture 2" descr="I:\IMG_20180315_174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29000"/>
            <a:ext cx="177879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IMG_20180315_1746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2448272" cy="320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19140" y="3410322"/>
            <a:ext cx="354724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/>
              <a:t>Вносятся все изменения в поля разделов программного </a:t>
            </a:r>
            <a:r>
              <a:rPr lang="ru-RU" sz="1700" dirty="0" smtClean="0"/>
              <a:t>комплекса </a:t>
            </a:r>
            <a:r>
              <a:rPr lang="ru-RU" sz="1700" dirty="0"/>
              <a:t>«Архивный фонд. </a:t>
            </a:r>
            <a:r>
              <a:rPr lang="ru-RU" sz="1700" dirty="0" smtClean="0"/>
              <a:t>5.05 версия</a:t>
            </a:r>
            <a:r>
              <a:rPr lang="ru-RU" sz="1700" dirty="0"/>
              <a:t>» и другие документы учета.</a:t>
            </a:r>
          </a:p>
          <a:p>
            <a:pPr algn="just"/>
            <a:r>
              <a:rPr lang="ru-RU" sz="1700" dirty="0"/>
              <a:t>        Проводится работа по </a:t>
            </a:r>
            <a:r>
              <a:rPr lang="ru-RU" sz="1700" dirty="0" err="1" smtClean="0"/>
              <a:t>улучше-нию</a:t>
            </a:r>
            <a:r>
              <a:rPr lang="ru-RU" sz="1700" dirty="0" smtClean="0"/>
              <a:t> </a:t>
            </a:r>
            <a:r>
              <a:rPr lang="ru-RU" sz="1700" dirty="0"/>
              <a:t>состояния описей дел, дел фондов. </a:t>
            </a:r>
          </a:p>
          <a:p>
            <a:pPr algn="just"/>
            <a:r>
              <a:rPr lang="ru-RU" sz="1700" dirty="0"/>
              <a:t>        Все документы, принятые на хранение, поставлены на учет и размещены в архивохранилищах</a:t>
            </a:r>
            <a:r>
              <a:rPr lang="ru-RU" sz="1700" dirty="0" smtClean="0"/>
              <a:t>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441245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9075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>
                <a:effectLst/>
              </a:rPr>
              <a:t>Использование архивных документов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     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В рамках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муниципальной услуги «Выдача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архивных справок, копий архивных документов и архивных выписок по архивным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документам»: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Исполнение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социально-правовых запросов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</a:rPr>
              <a:t>Исполнение тематических запросов </a:t>
            </a: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Предоставление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исследователям документов в отделе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</a:rPr>
              <a:t>Предоставление документов во временное пользование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</a:rPr>
              <a:t>Использование документов на выставках,  при подготовке печатных изданий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064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77265"/>
            <a:ext cx="8293656" cy="720080"/>
          </a:xfrm>
        </p:spPr>
        <p:txBody>
          <a:bodyPr/>
          <a:lstStyle/>
          <a:p>
            <a:r>
              <a:rPr lang="ru-RU" sz="2800" dirty="0"/>
              <a:t>Прием граждан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89" y="1484784"/>
            <a:ext cx="3114347" cy="4152462"/>
          </a:xfrm>
        </p:spPr>
      </p:pic>
      <p:sp>
        <p:nvSpPr>
          <p:cNvPr id="5" name="TextBox 4"/>
          <p:cNvSpPr txBox="1"/>
          <p:nvPr/>
        </p:nvSpPr>
        <p:spPr>
          <a:xfrm>
            <a:off x="971600" y="5785913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Начальник архивного отдела </a:t>
            </a:r>
            <a:endParaRPr lang="ru-RU" sz="1600" dirty="0"/>
          </a:p>
          <a:p>
            <a:pPr algn="ctr"/>
            <a:r>
              <a:rPr lang="ru-RU" sz="1600" dirty="0"/>
              <a:t>осуществляет прием граждан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6940" y="5785913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Приёмная</a:t>
            </a:r>
          </a:p>
        </p:txBody>
      </p:sp>
      <p:pic>
        <p:nvPicPr>
          <p:cNvPr id="8" name="Picture 2" descr="H:\фотокопии\приемная, источники\29-01-2018_20-17-44\IMG_43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25" y="1556792"/>
            <a:ext cx="3075806" cy="410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976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фотокопии\стенд, сигнализация\IMG_49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3416"/>
            <a:ext cx="3528392" cy="264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4412"/>
            <a:ext cx="2957884" cy="280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1455" y="2999632"/>
            <a:ext cx="8185001" cy="2085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Прием граждан осуществляется в приемные дни. В приемной размещен информационный стенд с образцами заявлений, адресами архивных учреждений Республики Коми. Учет устных и письменных, в том числе в электронном и факсимильном виде, обращений граждан ведется в автоматизированной базе данных «Учет обращений граждан и организаций». В этой же базе ведется учет по исполнению всех запросов (обращений).</a:t>
            </a:r>
          </a:p>
        </p:txBody>
      </p:sp>
      <p:pic>
        <p:nvPicPr>
          <p:cNvPr id="1026" name="Picture 2" descr="H:\фотокопии\учет обращений с компа\JyvwvKfA2E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60" y="5085305"/>
            <a:ext cx="2880320" cy="161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H:\фотокопии\учет обращений с компа\регистры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632" y="4913946"/>
            <a:ext cx="2987824" cy="167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328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461" y="1268760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презентации использованы:</a:t>
            </a:r>
          </a:p>
          <a:p>
            <a:pPr algn="ctr"/>
            <a:endParaRPr lang="ru-RU" sz="2400" dirty="0" smtClean="0"/>
          </a:p>
          <a:p>
            <a:pPr marL="285750" indent="-285750" algn="just">
              <a:buFontTx/>
              <a:buChar char="-"/>
            </a:pPr>
            <a:r>
              <a:rPr lang="ru-RU" sz="2400" dirty="0" smtClean="0"/>
              <a:t>сведения из учетных документов и фотоматериалы архивного отдела администрации МР «Печора»,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85514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515" y="188640"/>
            <a:ext cx="8208912" cy="9795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>
                <a:effectLst/>
              </a:rPr>
              <a:t> Архивный отдел </a:t>
            </a:r>
            <a:br>
              <a:rPr lang="ru-RU" sz="3200" b="1" dirty="0">
                <a:effectLst/>
              </a:rPr>
            </a:br>
            <a:r>
              <a:rPr lang="ru-RU" sz="3200" b="1" dirty="0">
                <a:effectLst/>
              </a:rPr>
              <a:t>администрации МР «Печора»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44608"/>
            <a:ext cx="8712968" cy="55642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   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Архивный отдел администрации муниципального района «Печора» образован в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соответствии с решением Совета муниципального района «Печора» от 26.03.2013 г. № 5-15/231 «Об утверждении структуры администрации муниципального района «Печора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».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      Архивный отдел администрации муниципального района «Печора» является структурным подразделением администрации муниципального района «Печора» (без права юридического лица).</a:t>
            </a:r>
          </a:p>
          <a:p>
            <a:pPr algn="just"/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Picture 2" descr="H:\фотокопии\администрац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464" y="3645024"/>
            <a:ext cx="5067071" cy="26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52399" y="640107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/>
              <a:t>Администрация муниципального района «Печора</a:t>
            </a:r>
          </a:p>
        </p:txBody>
      </p:sp>
    </p:spTree>
    <p:extLst>
      <p:ext uri="{BB962C8B-B14F-4D97-AF65-F5344CB8AC3E}">
        <p14:creationId xmlns:p14="http://schemas.microsoft.com/office/powerpoint/2010/main" val="113260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327720"/>
            <a:ext cx="871296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000" dirty="0" smtClean="0"/>
              <a:t>Архивный </a:t>
            </a:r>
            <a:r>
              <a:rPr lang="ru-RU" sz="2000" dirty="0"/>
              <a:t>отдел администрации муниципального района «Печора</a:t>
            </a:r>
            <a:r>
              <a:rPr lang="ru-RU" sz="2000" dirty="0" smtClean="0"/>
              <a:t>» (архивохранилища и приемная)  </a:t>
            </a:r>
            <a:r>
              <a:rPr lang="ru-RU" sz="2000" dirty="0"/>
              <a:t>располагается в двух </a:t>
            </a:r>
            <a:r>
              <a:rPr lang="ru-RU" sz="2000" dirty="0" smtClean="0"/>
              <a:t>зданиях</a:t>
            </a:r>
            <a:r>
              <a:rPr lang="ru-RU" sz="2000" dirty="0"/>
              <a:t>: </a:t>
            </a:r>
          </a:p>
          <a:p>
            <a:pPr algn="ctr"/>
            <a:r>
              <a:rPr lang="ru-RU" dirty="0"/>
              <a:t>                                                                             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000" dirty="0"/>
              <a:t>     В здании на 3-ем этаже по адресу г. Печора, ул. Н. Островского, д.71 находится  приемная архивного отдела и </a:t>
            </a:r>
          </a:p>
          <a:p>
            <a:pPr algn="ctr"/>
            <a:r>
              <a:rPr lang="ru-RU" sz="2000" dirty="0"/>
              <a:t>5 архивохранилищ документов  ликвидированных  организаций</a:t>
            </a:r>
          </a:p>
        </p:txBody>
      </p:sp>
      <p:pic>
        <p:nvPicPr>
          <p:cNvPr id="1026" name="Picture 2" descr="H:\фотокопии\фото типографии\P101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08" y="1502500"/>
            <a:ext cx="464550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Тренинская\Desktop\IMG_5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903" y="1469847"/>
            <a:ext cx="264858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79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941168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000" dirty="0"/>
              <a:t>В здании на 3-ем этаже по адресу: г. Печора, Печорский проспект, д</a:t>
            </a:r>
            <a:r>
              <a:rPr lang="ru-RU" sz="2000" dirty="0" smtClean="0"/>
              <a:t>. 65 </a:t>
            </a:r>
            <a:r>
              <a:rPr lang="ru-RU" sz="2000" dirty="0"/>
              <a:t>находятся  2  архивохранилища: документов постоянного хранения  организаций-источников комплектования архивного отдела и документов ликвидированных организаций</a:t>
            </a:r>
            <a:endParaRPr lang="ru-RU" dirty="0"/>
          </a:p>
        </p:txBody>
      </p:sp>
      <p:pic>
        <p:nvPicPr>
          <p:cNvPr id="2050" name="Picture 2" descr="H:\фотокопии\Фото зданий из Музея\для архива\51. Здание Совета гор пос  Печора, быв  СОШ № 5  20.03.08г.   НВ № 25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6956"/>
            <a:ext cx="6174432" cy="46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92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72" y="188640"/>
            <a:ext cx="8219256" cy="907504"/>
          </a:xfrm>
        </p:spPr>
        <p:txBody>
          <a:bodyPr>
            <a:normAutofit/>
          </a:bodyPr>
          <a:lstStyle/>
          <a:p>
            <a:r>
              <a:rPr lang="ru-RU" sz="3200" dirty="0"/>
              <a:t>Коллектив архивного отдела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3688" y="5589240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Слева направо: </a:t>
            </a:r>
          </a:p>
          <a:p>
            <a:pPr algn="ctr"/>
            <a:r>
              <a:rPr lang="ru-RU" sz="1400" dirty="0" err="1"/>
              <a:t>Летовальцева</a:t>
            </a:r>
            <a:r>
              <a:rPr lang="ru-RU" sz="1400" dirty="0"/>
              <a:t> </a:t>
            </a:r>
            <a:r>
              <a:rPr lang="ru-RU" sz="1400" dirty="0" smtClean="0"/>
              <a:t>Л.Ф., архивариус</a:t>
            </a:r>
            <a:r>
              <a:rPr lang="ru-RU" sz="1400" dirty="0"/>
              <a:t>; </a:t>
            </a:r>
            <a:r>
              <a:rPr lang="ru-RU" sz="1400" dirty="0" err="1" smtClean="0"/>
              <a:t>Гусенцова</a:t>
            </a:r>
            <a:r>
              <a:rPr lang="ru-RU" sz="1400" dirty="0" smtClean="0"/>
              <a:t> С.А., эксперт;</a:t>
            </a:r>
            <a:endParaRPr lang="ru-RU" sz="1400" dirty="0"/>
          </a:p>
          <a:p>
            <a:pPr algn="ctr"/>
            <a:r>
              <a:rPr lang="ru-RU" sz="1400" dirty="0" err="1"/>
              <a:t>Шулаева</a:t>
            </a:r>
            <a:r>
              <a:rPr lang="ru-RU" sz="1400" dirty="0"/>
              <a:t> И.А., ведущий эксперт</a:t>
            </a:r>
            <a:r>
              <a:rPr lang="ru-RU" sz="1400" dirty="0" smtClean="0"/>
              <a:t>; </a:t>
            </a:r>
          </a:p>
          <a:p>
            <a:pPr algn="ctr"/>
            <a:r>
              <a:rPr lang="ru-RU" sz="1400" dirty="0" err="1" smtClean="0"/>
              <a:t>Тренинская</a:t>
            </a:r>
            <a:r>
              <a:rPr lang="ru-RU" sz="1400" dirty="0" smtClean="0"/>
              <a:t> </a:t>
            </a:r>
            <a:r>
              <a:rPr lang="ru-RU" sz="1400" dirty="0"/>
              <a:t>С.А., </a:t>
            </a:r>
            <a:r>
              <a:rPr lang="ru-RU" sz="1400" dirty="0" smtClean="0"/>
              <a:t>начальник; Рочева </a:t>
            </a:r>
            <a:r>
              <a:rPr lang="ru-RU" sz="1400" dirty="0"/>
              <a:t>А.В., архивариус</a:t>
            </a:r>
            <a:r>
              <a:rPr lang="ru-RU" sz="1400" dirty="0">
                <a:solidFill>
                  <a:srgbClr val="FF0000"/>
                </a:solidFill>
              </a:rPr>
              <a:t>;</a:t>
            </a:r>
          </a:p>
        </p:txBody>
      </p:sp>
      <p:pic>
        <p:nvPicPr>
          <p:cNvPr id="1026" name="Picture 2" descr="C:\Users\Тренинская\Desktop\фото 2022\IMG_53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828" y="1268760"/>
            <a:ext cx="5074344" cy="417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66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19256" cy="9795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Начальник  архивного отдела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5650574" cy="4237931"/>
          </a:xfrm>
        </p:spPr>
      </p:pic>
      <p:sp>
        <p:nvSpPr>
          <p:cNvPr id="5" name="TextBox 4"/>
          <p:cNvSpPr txBox="1"/>
          <p:nvPr/>
        </p:nvSpPr>
        <p:spPr>
          <a:xfrm>
            <a:off x="6336196" y="2112437"/>
            <a:ext cx="26282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Общее руководство, прием граждан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b="1" dirty="0" err="1"/>
              <a:t>Тренинская</a:t>
            </a:r>
            <a:endParaRPr lang="ru-RU" b="1" dirty="0"/>
          </a:p>
          <a:p>
            <a:pPr algn="ctr"/>
            <a:r>
              <a:rPr lang="ru-RU" b="1" dirty="0"/>
              <a:t>Светлана Анатольевна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70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835496"/>
          </a:xfrm>
        </p:spPr>
        <p:txBody>
          <a:bodyPr>
            <a:normAutofit/>
          </a:bodyPr>
          <a:lstStyle/>
          <a:p>
            <a:r>
              <a:rPr lang="ru-RU" sz="3200" dirty="0"/>
              <a:t>Ведущий эксперт архивного отдела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37" y="1674415"/>
            <a:ext cx="4605251" cy="4239491"/>
          </a:xfrm>
        </p:spPr>
      </p:pic>
      <p:sp>
        <p:nvSpPr>
          <p:cNvPr id="10" name="TextBox 9"/>
          <p:cNvSpPr txBox="1"/>
          <p:nvPr/>
        </p:nvSpPr>
        <p:spPr>
          <a:xfrm>
            <a:off x="5364088" y="1674415"/>
            <a:ext cx="34563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dirty="0"/>
              <a:t>Комплектование, учет и использование документов </a:t>
            </a:r>
          </a:p>
          <a:p>
            <a:pPr algn="ctr"/>
            <a:r>
              <a:rPr lang="ru-RU" dirty="0"/>
              <a:t>ликвидированных учреждений, предприятий; прием граждан; обеспечение сохранности документов; исполнение социально-правовых запросов</a:t>
            </a:r>
          </a:p>
          <a:p>
            <a:pPr algn="ctr"/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b="1" dirty="0" err="1"/>
              <a:t>Шулаева</a:t>
            </a:r>
            <a:r>
              <a:rPr lang="ru-RU" b="1" dirty="0"/>
              <a:t> Ирина Алексеевна</a:t>
            </a:r>
          </a:p>
        </p:txBody>
      </p:sp>
    </p:spTree>
    <p:extLst>
      <p:ext uri="{BB962C8B-B14F-4D97-AF65-F5344CB8AC3E}">
        <p14:creationId xmlns:p14="http://schemas.microsoft.com/office/powerpoint/2010/main" val="13037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835496"/>
          </a:xfrm>
        </p:spPr>
        <p:txBody>
          <a:bodyPr>
            <a:normAutofit/>
          </a:bodyPr>
          <a:lstStyle/>
          <a:p>
            <a:r>
              <a:rPr lang="ru-RU" sz="3200" dirty="0"/>
              <a:t>Эксперт архивного отдела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1837307"/>
            <a:ext cx="33843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Комплектование, государственный учет  и использование документов постоянного хранения; </a:t>
            </a:r>
          </a:p>
          <a:p>
            <a:pPr algn="ctr"/>
            <a:r>
              <a:rPr lang="ru-RU" dirty="0"/>
              <a:t>работа с ведомственными архивами организаций-источников комплектования архивного отдела; работа с исследователями архивных документов; обеспечение сохранности документов;</a:t>
            </a:r>
          </a:p>
          <a:p>
            <a:pPr algn="ctr"/>
            <a:r>
              <a:rPr lang="ru-RU" dirty="0"/>
              <a:t>исполнение тематических запросов</a:t>
            </a:r>
          </a:p>
          <a:p>
            <a:pPr algn="ctr"/>
            <a:endParaRPr lang="ru-RU" dirty="0"/>
          </a:p>
          <a:p>
            <a:pPr algn="ctr"/>
            <a:r>
              <a:rPr lang="ru-RU" b="1" dirty="0" err="1" smtClean="0"/>
              <a:t>Гусенцова</a:t>
            </a:r>
            <a:r>
              <a:rPr lang="ru-RU" b="1" dirty="0" smtClean="0"/>
              <a:t> Светлана </a:t>
            </a:r>
          </a:p>
          <a:p>
            <a:pPr algn="ctr"/>
            <a:r>
              <a:rPr lang="ru-RU" b="1" dirty="0" smtClean="0"/>
              <a:t>Александровна</a:t>
            </a:r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2" descr="H:\382DC427-2857-435F-976C-ED0DF2C7538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4323324" cy="324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72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604" y="116632"/>
            <a:ext cx="8219256" cy="9795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/>
              <a:t>Архивариусы архивного отдела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4509120"/>
            <a:ext cx="82361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/>
              <a:t>Летовальцева</a:t>
            </a:r>
            <a:r>
              <a:rPr lang="ru-RU" b="1" i="1" dirty="0" smtClean="0"/>
              <a:t> Лариса Федоровна            Рочева Анастасия Валерьевна</a:t>
            </a:r>
            <a:endParaRPr lang="ru-RU" b="1" i="1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Исполнение </a:t>
            </a:r>
            <a:r>
              <a:rPr lang="ru-RU" dirty="0"/>
              <a:t>социально-правовых запросов физических </a:t>
            </a:r>
            <a:endParaRPr lang="ru-RU" dirty="0" smtClean="0"/>
          </a:p>
          <a:p>
            <a:pPr algn="ctr"/>
            <a:r>
              <a:rPr lang="ru-RU" dirty="0" smtClean="0"/>
              <a:t>и </a:t>
            </a:r>
            <a:r>
              <a:rPr lang="ru-RU" dirty="0"/>
              <a:t>юридических лиц; обеспечение сохранности документов </a:t>
            </a:r>
          </a:p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3645024"/>
            <a:ext cx="4042792" cy="248113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H:\IMAG18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75954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D59D2684-94B3-4880-80C1-037495F455A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20366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961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4491</TotalTime>
  <Words>963</Words>
  <Application>Microsoft Office PowerPoint</Application>
  <PresentationFormat>Экран (4:3)</PresentationFormat>
  <Paragraphs>119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Исполнительная</vt:lpstr>
      <vt:lpstr>Архивный отдел администрации муниципального района «Печора»</vt:lpstr>
      <vt:lpstr> Архивный отдел  администрации МР «Печора»</vt:lpstr>
      <vt:lpstr>Презентация PowerPoint</vt:lpstr>
      <vt:lpstr>Презентация PowerPoint</vt:lpstr>
      <vt:lpstr>Коллектив архивного отдела</vt:lpstr>
      <vt:lpstr>Начальник  архивного отдела</vt:lpstr>
      <vt:lpstr>Ведущий эксперт архивного отдела</vt:lpstr>
      <vt:lpstr>Эксперт архивного отдела</vt:lpstr>
      <vt:lpstr>Архивариусы архивного отдела</vt:lpstr>
      <vt:lpstr>Задачи архивного отдела</vt:lpstr>
      <vt:lpstr>Обеспечение сохранности документов</vt:lpstr>
      <vt:lpstr>Презентация PowerPoint</vt:lpstr>
      <vt:lpstr>Презентация PowerPoint</vt:lpstr>
      <vt:lpstr>Комплектование архивного отдела документами организаций-источников комплектования </vt:lpstr>
      <vt:lpstr>Государственный учёт документов</vt:lpstr>
      <vt:lpstr>Использование архивных документов</vt:lpstr>
      <vt:lpstr>Прием граждан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Архивный отдел администрации муниципального района «Печора»</dc:title>
  <dc:creator>Sergey</dc:creator>
  <cp:lastModifiedBy>Тренинская</cp:lastModifiedBy>
  <cp:revision>392</cp:revision>
  <dcterms:created xsi:type="dcterms:W3CDTF">2018-01-27T19:06:26Z</dcterms:created>
  <dcterms:modified xsi:type="dcterms:W3CDTF">2022-06-20T11:03:15Z</dcterms:modified>
</cp:coreProperties>
</file>